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2" r:id="rId2"/>
    <p:sldId id="305" r:id="rId3"/>
    <p:sldId id="336" r:id="rId4"/>
    <p:sldId id="332" r:id="rId5"/>
    <p:sldId id="338" r:id="rId6"/>
    <p:sldId id="337" r:id="rId7"/>
    <p:sldId id="340" r:id="rId8"/>
    <p:sldId id="331" r:id="rId9"/>
    <p:sldId id="339" r:id="rId10"/>
    <p:sldId id="3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DA8E9"/>
    <a:srgbClr val="203864"/>
    <a:srgbClr val="044968"/>
    <a:srgbClr val="05638D"/>
    <a:srgbClr val="0680B6"/>
    <a:srgbClr val="07A0E1"/>
    <a:srgbClr val="2BB9F9"/>
    <a:srgbClr val="E75B5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ADEFF-8085-716F-F67A-5DDDB57FC3BD}" v="2" dt="2025-06-03T12:50:41.729"/>
    <p1510:client id="{5C254832-8C8D-17D6-91D1-6D9708609CCE}" v="77" dt="2025-06-03T12:32:28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C33F-32C8-B749-BD3F-6FACE0E06095}" type="datetimeFigureOut">
              <a:rPr lang="en-US" smtClean="0"/>
              <a:t>11/21/2025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4322-079C-7740-8D30-B85171DDC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4322-079C-7740-8D30-B85171DDCE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87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4322-079C-7740-8D30-B85171DDCE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0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4322-079C-7740-8D30-B85171DDCE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32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4322-079C-7740-8D30-B85171DDCE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62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4322-079C-7740-8D30-B85171DDCE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4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4322-079C-7740-8D30-B85171DDCE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0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4322-079C-7740-8D30-B85171DDCE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9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5F824-15ED-7C69-A892-23A197B90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3935E-21D7-4F80-AA97-5E04727A92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FD8D24-6D0C-9332-A98C-0794C1B3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0EEF-6F6D-4306-97AC-AC669F8D76B5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60FF40-954B-B2D0-307D-DCD8D7A8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89390D-D19D-A816-140B-32C25FB0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8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81930-812B-4889-141A-2D97CCD35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DE587D-007B-6501-C686-CA3342804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0CE5E9-5834-BDCD-1223-89837DAD7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0BBA-D689-462E-AA8C-82C915A1EEC9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56617-16C2-F26B-C27E-179408C5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4C0D17-4045-AB8A-C0C0-0ABE94DC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4B7CD99-BAAE-290E-6E77-8E411B076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43DA08-FB3C-5EA7-42FA-9963CF80B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22CF55-37C9-C689-5ABC-61CD36DD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4EB6-171E-45F0-AE65-F983E679DD72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47F833-5C16-85FD-9E9A-4D652784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36CAD9-63EE-E01B-81CF-FDAFA15F6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916C7B-7DE6-D1DB-244D-B627A70D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B18E02-6516-E30D-878B-38A343988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58C231-4E84-B612-D1FC-FEFDFBDC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E276-5504-4CD0-8407-0B04E0F0BC9E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13EB61-DC3F-3BB3-28EC-C23825134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C0C974-6B2F-2BD8-5CAE-4456882E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1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D9DC3-A2E6-C916-490C-93C19C561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5AF27B-A391-EC3F-6779-3648C3FD1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0BC197-4085-543B-98FA-001A324F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4813-4634-4B32-BCE7-81B4C86D7EBD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C40EBB-11E1-8618-47C0-03F547084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A33923-7F77-1D97-F952-7AEA5E42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86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5F36A-8DB9-20EF-82BE-768832247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44CA37-4155-356C-FF38-0E2957D09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52CF43-9CBA-8518-08CC-460AA3273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DD9493-F160-FBF2-CC34-852DBEC5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8CA4-EFEB-454B-ADEE-311BD60870C4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CC2E7B-79A3-46D0-F3F9-59AF998B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068AF8D-4AF1-2C54-2AD0-48E46A0F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43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C8317-BFF9-89AD-68DF-6BB4EE33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336404-FF59-1A9F-1918-B1A42FDD0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19729E-94E9-C03A-8CE0-A03C12610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881772F-2656-47B4-1E6C-122C325DE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96C2908-25F8-A40A-C3C3-FBA9D2FB7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756BAB-C158-7807-0CCC-CB2C4153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A6EB-768C-49E1-9CF4-A441406B27B7}" type="datetime1">
              <a:rPr lang="en-US" smtClean="0"/>
              <a:t>11/21/2025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4711D0-59FA-CD75-EFE4-37B11378B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D597E5C-75A7-A989-23F1-6AB62692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7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D51FB6-9540-0C01-A10C-F4E0AADC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06E6CF-DDDF-7610-7464-D989333B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FFD3-302C-4C12-BDD2-AB1A2C40A0C1}" type="datetime1">
              <a:rPr lang="en-US" smtClean="0"/>
              <a:t>11/21/2025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95780C-AE6F-A3AF-F655-4E42C7513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BF9841-6576-76C2-1026-E6B034D1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FA3DC0E-7339-F03C-4ED8-E4316A974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84DEE-38A8-45AD-B49E-8E10E47E3FB6}" type="datetime1">
              <a:rPr lang="en-US" smtClean="0"/>
              <a:t>11/21/2025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D230C3-6F92-D014-F537-D7563F90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BA729C-CF02-ABA8-8AC3-0D80434AD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FAEEB4-E213-33CD-4F81-BC36D0E9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223EF-E516-F88A-F340-14FFBD48B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A7EA55-7FD7-D4DF-B775-6C3110D14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10D42C-9E82-446B-D520-EB184B05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9A82-195A-48F5-8216-BA85C6ECE55C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0CC37-FEA2-1F03-DDB3-4770EA5D1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DE761A-C609-5983-E041-5604C5C4A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AE52F-31BB-F73D-A80D-2FDE3DD1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D624A9B-F67F-3D2F-9761-CA0C8832F7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4BD772-060D-E481-B3A2-39D430D42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AC866F-491E-FF62-094E-8BE917F8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61BF-D255-4315-8E67-16786F0CC2C6}" type="datetime1">
              <a:rPr lang="en-US" smtClean="0"/>
              <a:t>11/21/2025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9A3583-810B-4874-E127-EBE989A99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FA630C-3B57-B247-CFFF-19A243C7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3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C90FFD7-F7CE-C543-C8C7-2293B159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4795C3-46B4-62DA-6E66-1FBC81367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5697E2-FAC4-6060-1EFA-8A18BC40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3948-40FA-4202-9C48-A2D23F8D95C6}" type="datetime1">
              <a:rPr lang="en-US" smtClean="0"/>
              <a:t>11/21/2025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AC68F2-3742-B87E-EF41-4A58B6CC40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00D371-16F2-37F7-9A55-E802BE163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083D2-C4D0-344A-8CE1-4EF315EC0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2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0" Type="http://schemas.openxmlformats.org/officeDocument/2006/relationships/image" Target="../media/image16.svg"/><Relationship Id="rId4" Type="http://schemas.openxmlformats.org/officeDocument/2006/relationships/image" Target="../media/image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200878" cy="6858000"/>
            <a:chOff x="0" y="0"/>
            <a:chExt cx="12200878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353535">
                    <a:shade val="30000"/>
                    <a:satMod val="115000"/>
                  </a:srgbClr>
                </a:gs>
                <a:gs pos="50000">
                  <a:srgbClr val="353535">
                    <a:shade val="67500"/>
                    <a:satMod val="115000"/>
                  </a:srgbClr>
                </a:gs>
                <a:gs pos="100000">
                  <a:srgbClr val="35353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" y="527268"/>
              <a:ext cx="12192000" cy="632767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0" y="0"/>
              <a:ext cx="12192000" cy="451104"/>
            </a:xfrm>
            <a:prstGeom prst="rect">
              <a:avLst/>
            </a:prstGeom>
            <a:solidFill>
              <a:srgbClr val="ECE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451104"/>
              <a:ext cx="12192000" cy="121920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nip Same Side Corner Rectangle 11"/>
            <p:cNvSpPr/>
            <p:nvPr/>
          </p:nvSpPr>
          <p:spPr>
            <a:xfrm rot="10800000">
              <a:off x="8582682" y="1"/>
              <a:ext cx="2715491" cy="865632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ECE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4838" y="79217"/>
              <a:ext cx="1698621" cy="71719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 rot="10800000">
              <a:off x="0" y="6565387"/>
              <a:ext cx="12192000" cy="292611"/>
            </a:xfrm>
            <a:prstGeom prst="rect">
              <a:avLst/>
            </a:prstGeom>
            <a:solidFill>
              <a:srgbClr val="ECE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0" y="6455663"/>
              <a:ext cx="12192000" cy="121920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nip Same Side Corner Rectangle 16"/>
            <p:cNvSpPr/>
            <p:nvPr/>
          </p:nvSpPr>
          <p:spPr>
            <a:xfrm>
              <a:off x="8045944" y="6251442"/>
              <a:ext cx="3828288" cy="60350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ECE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510379" y="6368112"/>
              <a:ext cx="28291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353535"/>
                  </a:solidFill>
                </a:rPr>
                <a:t>www.idaautomation.com</a:t>
              </a:r>
              <a:endParaRPr lang="en-US" sz="2000" dirty="0">
                <a:solidFill>
                  <a:srgbClr val="353535"/>
                </a:solidFill>
              </a:endParaRPr>
            </a:p>
          </p:txBody>
        </p:sp>
      </p:grpSp>
      <p:sp>
        <p:nvSpPr>
          <p:cNvPr id="6" name="Text 0">
            <a:extLst>
              <a:ext uri="{FF2B5EF4-FFF2-40B4-BE49-F238E27FC236}">
                <a16:creationId xmlns:a16="http://schemas.microsoft.com/office/drawing/2014/main" xmlns="" id="{D3CC0A38-A7B4-162B-C22C-B170998F77B6}"/>
              </a:ext>
            </a:extLst>
          </p:cNvPr>
          <p:cNvSpPr/>
          <p:nvPr/>
        </p:nvSpPr>
        <p:spPr>
          <a:xfrm>
            <a:off x="2153050" y="2486914"/>
            <a:ext cx="7885900" cy="12831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  <a:ea typeface="Crimson Pro Semi Bold" pitchFamily="34" charset="-122"/>
                <a:cs typeface="Crimson Pro Semi Bold" pitchFamily="34" charset="-120"/>
              </a:rPr>
              <a:t>Comprehensive</a:t>
            </a:r>
            <a:r>
              <a:rPr lang="en-US" sz="4400" b="1" dirty="0">
                <a:solidFill>
                  <a:srgbClr val="333333"/>
                </a:solidFill>
                <a:ea typeface="Crimson Pro Semi Bold" pitchFamily="34" charset="-122"/>
                <a:cs typeface="Crimson Pro Semi Bold" pitchFamily="34" charset="-120"/>
              </a:rPr>
              <a:t> 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07A0E1"/>
                </a:solidFill>
                <a:ea typeface="Crimson Pro Semi Bold" pitchFamily="34" charset="-122"/>
                <a:cs typeface="Crimson Pro Semi Bold" pitchFamily="34" charset="-120"/>
              </a:rPr>
              <a:t>Background Check Solutions</a:t>
            </a:r>
            <a:endParaRPr lang="en-US" sz="4400" b="1" dirty="0">
              <a:solidFill>
                <a:srgbClr val="07A0E1"/>
              </a:solidFill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xmlns="" id="{294BC01E-6C34-78CE-4E7D-A12A6A8B04D3}"/>
              </a:ext>
            </a:extLst>
          </p:cNvPr>
          <p:cNvSpPr/>
          <p:nvPr/>
        </p:nvSpPr>
        <p:spPr>
          <a:xfrm>
            <a:off x="2227363" y="3920390"/>
            <a:ext cx="7737274" cy="740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00" dirty="0">
                <a:solidFill>
                  <a:schemeClr val="bg1"/>
                </a:solidFill>
                <a:ea typeface="Montserrat" pitchFamily="34" charset="-122"/>
                <a:cs typeface="Montserrat" pitchFamily="34" charset="-120"/>
              </a:rPr>
              <a:t>Welcome to </a:t>
            </a:r>
            <a:r>
              <a:rPr lang="en-US" sz="1600" b="1" dirty="0">
                <a:solidFill>
                  <a:schemeClr val="bg1"/>
                </a:solidFill>
                <a:ea typeface="Montserrat" pitchFamily="34" charset="-122"/>
                <a:cs typeface="Montserrat" pitchFamily="34" charset="-120"/>
              </a:rPr>
              <a:t>IDA</a:t>
            </a:r>
            <a:r>
              <a:rPr lang="en-US" sz="1600" dirty="0">
                <a:solidFill>
                  <a:schemeClr val="bg1"/>
                </a:solidFill>
                <a:ea typeface="Montserrat" pitchFamily="34" charset="-122"/>
                <a:cs typeface="Montserrat" pitchFamily="34" charset="-120"/>
              </a:rPr>
              <a:t>, your trusted partner in ensuring a secure and compliant workforce</a:t>
            </a:r>
          </a:p>
        </p:txBody>
      </p:sp>
    </p:spTree>
    <p:extLst>
      <p:ext uri="{BB962C8B-B14F-4D97-AF65-F5344CB8AC3E}">
        <p14:creationId xmlns:p14="http://schemas.microsoft.com/office/powerpoint/2010/main" val="2560534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" y="1"/>
            <a:ext cx="12192001" cy="6858000"/>
            <a:chOff x="-1" y="0"/>
            <a:chExt cx="12192001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353535">
                <a:shade val="30000"/>
                <a:satMod val="1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530322"/>
              <a:ext cx="12192000" cy="632767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0"/>
              <a:ext cx="12192000" cy="451104"/>
            </a:xfrm>
            <a:prstGeom prst="rect">
              <a:avLst/>
            </a:prstGeom>
            <a:solidFill>
              <a:srgbClr val="ECE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451104"/>
              <a:ext cx="12192000" cy="121920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nip Same Side Corner Rectangle 17"/>
            <p:cNvSpPr/>
            <p:nvPr/>
          </p:nvSpPr>
          <p:spPr>
            <a:xfrm rot="10800000">
              <a:off x="597408" y="0"/>
              <a:ext cx="2987040" cy="865632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ECE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896" y="29522"/>
              <a:ext cx="1646063" cy="69500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rot="10800000">
              <a:off x="0" y="6565387"/>
              <a:ext cx="12192000" cy="292611"/>
            </a:xfrm>
            <a:prstGeom prst="rect">
              <a:avLst/>
            </a:prstGeom>
            <a:solidFill>
              <a:srgbClr val="ECE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10800000">
              <a:off x="0" y="6455663"/>
              <a:ext cx="12192000" cy="121920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nip Same Side Corner Rectangle 21"/>
            <p:cNvSpPr/>
            <p:nvPr/>
          </p:nvSpPr>
          <p:spPr>
            <a:xfrm>
              <a:off x="4181856" y="6251442"/>
              <a:ext cx="3828288" cy="60350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ECE9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11837" y="6368112"/>
              <a:ext cx="2565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53535"/>
                  </a:solidFill>
                </a:rPr>
                <a:t>www.idaautomation.com</a:t>
              </a:r>
              <a:endParaRPr lang="en-US" dirty="0">
                <a:solidFill>
                  <a:srgbClr val="353535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88912" y="1475823"/>
              <a:ext cx="401417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</a:rPr>
                <a:t>THANK</a:t>
              </a:r>
              <a:r>
                <a:rPr lang="en-US" sz="6000" b="1" dirty="0" smtClean="0">
                  <a:solidFill>
                    <a:srgbClr val="07A0E1"/>
                  </a:solidFill>
                </a:rPr>
                <a:t> YOU</a:t>
              </a:r>
              <a:endParaRPr lang="en-US" sz="6000" b="1" dirty="0">
                <a:solidFill>
                  <a:srgbClr val="07A0E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EF0F8D-80F1-9BC0-6E0A-951A205CD01F}"/>
              </a:ext>
            </a:extLst>
          </p:cNvPr>
          <p:cNvSpPr txBox="1"/>
          <p:nvPr/>
        </p:nvSpPr>
        <p:spPr>
          <a:xfrm>
            <a:off x="885867" y="4694295"/>
            <a:ext cx="318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ea typeface="Nobile" pitchFamily="34" charset="-122"/>
                <a:cs typeface="Arial" panose="020B0604020202020204" pitchFamily="34" charset="0"/>
              </a:rPr>
              <a:t>India Office: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823466" y="4694295"/>
            <a:ext cx="3305533" cy="1107922"/>
            <a:chOff x="7694882" y="4934253"/>
            <a:chExt cx="3305533" cy="110792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AD2F442-399C-8E9C-881D-FDC6E352E665}"/>
                </a:ext>
              </a:extLst>
            </p:cNvPr>
            <p:cNvSpPr txBox="1"/>
            <p:nvPr/>
          </p:nvSpPr>
          <p:spPr>
            <a:xfrm>
              <a:off x="7694882" y="4934253"/>
              <a:ext cx="318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ea typeface="Nobile" pitchFamily="34" charset="-122"/>
                  <a:cs typeface="Arial" panose="020B0604020202020204" pitchFamily="34" charset="0"/>
                </a:rPr>
                <a:t>US Office: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36E19A9-9804-A8EB-AD75-70BECB3A825E}"/>
                </a:ext>
              </a:extLst>
            </p:cNvPr>
            <p:cNvSpPr txBox="1"/>
            <p:nvPr/>
          </p:nvSpPr>
          <p:spPr>
            <a:xfrm>
              <a:off x="7694882" y="5303511"/>
              <a:ext cx="33055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1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IDA Automation </a:t>
              </a:r>
              <a:r>
                <a:rPr kumimoji="0" lang="en-US" altLang="en-US" sz="14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</a:rPr>
                <a:t>Inc</a:t>
              </a:r>
              <a:endPara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en-US" sz="1400" dirty="0">
                  <a:solidFill>
                    <a:schemeClr val="bg1"/>
                  </a:solidFill>
                </a:rPr>
                <a:t>600 Rinehart Road,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altLang="en-US" sz="1400" dirty="0">
                  <a:solidFill>
                    <a:schemeClr val="bg1"/>
                  </a:solidFill>
                </a:rPr>
                <a:t>Suite 3118, Lake Mary, FL 32746</a:t>
              </a:r>
              <a:endPara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F93CA88-3F2C-3706-ADEF-ED8D6AED639D}"/>
              </a:ext>
            </a:extLst>
          </p:cNvPr>
          <p:cNvSpPr txBox="1"/>
          <p:nvPr/>
        </p:nvSpPr>
        <p:spPr>
          <a:xfrm>
            <a:off x="921562" y="5008544"/>
            <a:ext cx="3240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IDA Automation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Pvt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Ltd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400" dirty="0">
                <a:solidFill>
                  <a:schemeClr val="bg1"/>
                </a:solidFill>
              </a:rPr>
              <a:t>12th Floor, Brigade Metropolis Summit A, Near </a:t>
            </a:r>
            <a:r>
              <a:rPr lang="en-IN" sz="1400" dirty="0" err="1">
                <a:solidFill>
                  <a:schemeClr val="bg1"/>
                </a:solidFill>
              </a:rPr>
              <a:t>Garudachar</a:t>
            </a:r>
            <a:r>
              <a:rPr lang="en-IN" sz="1400" dirty="0">
                <a:solidFill>
                  <a:schemeClr val="bg1"/>
                </a:solidFill>
              </a:rPr>
              <a:t> </a:t>
            </a:r>
            <a:r>
              <a:rPr lang="en-IN" sz="1400" dirty="0" err="1">
                <a:solidFill>
                  <a:schemeClr val="bg1"/>
                </a:solidFill>
              </a:rPr>
              <a:t>Palya</a:t>
            </a:r>
            <a:r>
              <a:rPr lang="en-IN" sz="1400" dirty="0">
                <a:solidFill>
                  <a:schemeClr val="bg1"/>
                </a:solidFill>
              </a:rPr>
              <a:t> Metro Railway Station, ITPL Road, Whitefield, </a:t>
            </a:r>
            <a:r>
              <a:rPr lang="en-IN" sz="1400" dirty="0" err="1">
                <a:solidFill>
                  <a:schemeClr val="bg1"/>
                </a:solidFill>
              </a:rPr>
              <a:t>Mahadevapura</a:t>
            </a:r>
            <a:r>
              <a:rPr lang="en-IN" sz="1400" dirty="0">
                <a:solidFill>
                  <a:schemeClr val="bg1"/>
                </a:solidFill>
              </a:rPr>
              <a:t>, Bengaluru, </a:t>
            </a:r>
            <a:endParaRPr lang="en-IN" sz="1400" dirty="0" smtClean="0">
              <a:solidFill>
                <a:schemeClr val="bg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N" sz="1400" dirty="0" smtClean="0">
                <a:solidFill>
                  <a:schemeClr val="bg1"/>
                </a:solidFill>
              </a:rPr>
              <a:t>Karnataka </a:t>
            </a:r>
            <a:r>
              <a:rPr lang="en-IN" sz="1400" dirty="0">
                <a:solidFill>
                  <a:schemeClr val="bg1"/>
                </a:solidFill>
              </a:rPr>
              <a:t>- 560048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79082" y="4694295"/>
            <a:ext cx="3305533" cy="1107922"/>
            <a:chOff x="7694882" y="4934253"/>
            <a:chExt cx="3305533" cy="11079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AD2F442-399C-8E9C-881D-FDC6E352E665}"/>
                </a:ext>
              </a:extLst>
            </p:cNvPr>
            <p:cNvSpPr txBox="1"/>
            <p:nvPr/>
          </p:nvSpPr>
          <p:spPr>
            <a:xfrm>
              <a:off x="7694882" y="4934253"/>
              <a:ext cx="318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Philippines</a:t>
              </a:r>
              <a:r>
                <a:rPr lang="en-US" b="1">
                  <a:solidFill>
                    <a:schemeClr val="bg1"/>
                  </a:solidFill>
                  <a:ea typeface="Nobile" pitchFamily="34" charset="-122"/>
                  <a:cs typeface="Arial" panose="020B0604020202020204" pitchFamily="34" charset="0"/>
                </a:rPr>
                <a:t> Office: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36E19A9-9804-A8EB-AD75-70BECB3A825E}"/>
                </a:ext>
              </a:extLst>
            </p:cNvPr>
            <p:cNvSpPr txBox="1"/>
            <p:nvPr/>
          </p:nvSpPr>
          <p:spPr>
            <a:xfrm>
              <a:off x="7694882" y="5303511"/>
              <a:ext cx="33055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chemeClr val="bg1"/>
                  </a:solidFill>
                </a:rPr>
                <a:t>IDA Automation </a:t>
              </a:r>
              <a:r>
                <a:rPr lang="en-US" altLang="en-US" sz="1400" b="1" dirty="0" err="1">
                  <a:solidFill>
                    <a:schemeClr val="bg1"/>
                  </a:solidFill>
                </a:rPr>
                <a:t>Inc</a:t>
              </a:r>
              <a:endParaRPr lang="en-US" altLang="en-US" sz="1400" b="1" dirty="0">
                <a:solidFill>
                  <a:schemeClr val="bg1"/>
                </a:solidFill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bg1"/>
                  </a:solidFill>
                </a:rPr>
                <a:t>16th </a:t>
              </a:r>
              <a:r>
                <a:rPr lang="en-US" sz="1400" dirty="0">
                  <a:solidFill>
                    <a:schemeClr val="bg1"/>
                  </a:solidFill>
                </a:rPr>
                <a:t>floor, 6789 Tower, 6789 Ayala Avenue, Makati City 1209, Philippines.</a:t>
              </a:r>
              <a:endPara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921562" y="4552335"/>
            <a:ext cx="105436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1562" y="3411791"/>
            <a:ext cx="7779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Contact </a:t>
            </a:r>
            <a:r>
              <a:rPr lang="en-US" b="1" dirty="0">
                <a:solidFill>
                  <a:schemeClr val="bg1"/>
                </a:solidFill>
              </a:rPr>
              <a:t>US </a:t>
            </a:r>
          </a:p>
          <a:p>
            <a:r>
              <a:rPr lang="en-US" dirty="0">
                <a:solidFill>
                  <a:schemeClr val="bg1"/>
                </a:solidFill>
              </a:rPr>
              <a:t>Mail id 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: clientservices@idaautomation.com / </a:t>
            </a:r>
            <a:r>
              <a:rPr lang="en-US" dirty="0" smtClean="0">
                <a:solidFill>
                  <a:schemeClr val="bg1"/>
                </a:solidFill>
              </a:rPr>
              <a:t>Hemavathy.v@idaautomation.com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Mobile </a:t>
            </a:r>
            <a:r>
              <a:rPr lang="en-US" dirty="0">
                <a:solidFill>
                  <a:schemeClr val="bg1"/>
                </a:solidFill>
              </a:rPr>
              <a:t>:  9986752450 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en-IN" dirty="0" smtClean="0">
                <a:solidFill>
                  <a:schemeClr val="bg1"/>
                </a:solidFill>
              </a:rPr>
              <a:t>6297880798 / </a:t>
            </a:r>
            <a:r>
              <a:rPr lang="en-IN" dirty="0">
                <a:solidFill>
                  <a:schemeClr val="bg1"/>
                </a:solidFill>
              </a:rPr>
              <a:t>7975270966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12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0" y="-12415"/>
            <a:ext cx="12192000" cy="6888388"/>
            <a:chOff x="0" y="-15876"/>
            <a:chExt cx="12192000" cy="688838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876"/>
              <a:ext cx="12183298" cy="6853105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 rot="10800000">
              <a:off x="0" y="6440982"/>
              <a:ext cx="12192000" cy="43153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rot="10800000">
              <a:off x="0" y="6350191"/>
              <a:ext cx="12192000" cy="100413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nip Same Side Corner Rectangle 49"/>
            <p:cNvSpPr/>
            <p:nvPr/>
          </p:nvSpPr>
          <p:spPr>
            <a:xfrm>
              <a:off x="10312429" y="6297034"/>
              <a:ext cx="1239352" cy="49876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691628" y="62946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02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10800000">
              <a:off x="0" y="305783"/>
              <a:ext cx="12192000" cy="129911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nip Same Side Corner Rectangle 52"/>
            <p:cNvSpPr/>
            <p:nvPr/>
          </p:nvSpPr>
          <p:spPr>
            <a:xfrm rot="10800000">
              <a:off x="9588311" y="9829"/>
              <a:ext cx="2058322" cy="6555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0800000">
              <a:off x="0" y="-2"/>
              <a:ext cx="12192000" cy="335281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354" y="51802"/>
              <a:ext cx="1358419" cy="573555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257" y="846278"/>
            <a:ext cx="3325097" cy="49876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12B178B4-CDED-454C-BED2-2E2B10ADA70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6890" y="739822"/>
            <a:ext cx="3390900" cy="57699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+mn-lt"/>
              </a:rPr>
              <a:t>OUR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>
                <a:solidFill>
                  <a:srgbClr val="07A0E1"/>
                </a:solidFill>
                <a:latin typeface="+mn-lt"/>
              </a:rPr>
              <a:t>STORY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04476" y="6076477"/>
            <a:ext cx="8422949" cy="215893"/>
            <a:chOff x="692290" y="6603913"/>
            <a:chExt cx="8422949" cy="215893"/>
          </a:xfrm>
        </p:grpSpPr>
        <p:sp>
          <p:nvSpPr>
            <p:cNvPr id="5" name="Rectangle 223">
              <a:extLst>
                <a:ext uri="{FF2B5EF4-FFF2-40B4-BE49-F238E27FC236}">
                  <a16:creationId xmlns:a16="http://schemas.microsoft.com/office/drawing/2014/main" xmlns="" id="{A06FB7B4-905F-8CBB-E5C5-12D4E6C18948}"/>
                </a:ext>
              </a:extLst>
            </p:cNvPr>
            <p:cNvSpPr/>
            <p:nvPr/>
          </p:nvSpPr>
          <p:spPr>
            <a:xfrm>
              <a:off x="1743788" y="6626996"/>
              <a:ext cx="7371451" cy="16972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0"/>
              <a:r>
                <a:rPr lang="en-US" sz="1103" b="0" i="1" spc="0" baseline="0" dirty="0">
                  <a:solidFill>
                    <a:srgbClr val="000000"/>
                  </a:solidFill>
                  <a:latin typeface="Calibri-Italic"/>
                </a:rPr>
                <a:t>“ Evolving innovatively, Growing</a:t>
              </a:r>
              <a:r>
                <a:rPr lang="en-US" sz="1103" i="1" dirty="0">
                  <a:solidFill>
                    <a:srgbClr val="000000"/>
                  </a:solidFill>
                  <a:latin typeface="Calibri-Italic"/>
                </a:rPr>
                <a:t> e</a:t>
              </a:r>
              <a:r>
                <a:rPr lang="en-US" sz="1103" b="0" i="1" spc="0" baseline="0" dirty="0">
                  <a:solidFill>
                    <a:srgbClr val="000000"/>
                  </a:solidFill>
                  <a:latin typeface="Calibri-Italic"/>
                </a:rPr>
                <a:t>xponentially, Building enduring relationships"</a:t>
              </a:r>
            </a:p>
          </p:txBody>
        </p:sp>
        <p:sp>
          <p:nvSpPr>
            <p:cNvPr id="8" name="Rectangle 222">
              <a:extLst>
                <a:ext uri="{FF2B5EF4-FFF2-40B4-BE49-F238E27FC236}">
                  <a16:creationId xmlns:a16="http://schemas.microsoft.com/office/drawing/2014/main" xmlns="" id="{A8625301-07CC-B745-0347-48A2158E8AA6}"/>
                </a:ext>
              </a:extLst>
            </p:cNvPr>
            <p:cNvSpPr/>
            <p:nvPr/>
          </p:nvSpPr>
          <p:spPr>
            <a:xfrm>
              <a:off x="692290" y="6603913"/>
              <a:ext cx="904863" cy="21589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0"/>
              <a:r>
                <a:rPr lang="en-US" sz="1403" b="1" i="0" spc="0" baseline="0" dirty="0" err="1">
                  <a:solidFill>
                    <a:srgbClr val="8080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</a:t>
              </a:r>
              <a:r>
                <a:rPr lang="en-US" sz="1403" b="1" i="0" spc="306" baseline="0" dirty="0" err="1">
                  <a:solidFill>
                    <a:srgbClr val="80808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403" b="1" i="0" spc="0" baseline="0" dirty="0" err="1">
                  <a:solidFill>
                    <a:srgbClr val="07A0E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Mission</a:t>
              </a:r>
              <a:endParaRPr lang="en-US" sz="1403" b="1" i="0" spc="0" baseline="0" dirty="0">
                <a:solidFill>
                  <a:srgbClr val="07A0E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2091" y="1454974"/>
            <a:ext cx="3023273" cy="369332"/>
            <a:chOff x="732091" y="1670874"/>
            <a:chExt cx="3023273" cy="369332"/>
          </a:xfrm>
        </p:grpSpPr>
        <p:sp>
          <p:nvSpPr>
            <p:cNvPr id="12" name="Chevron 11"/>
            <p:cNvSpPr/>
            <p:nvPr/>
          </p:nvSpPr>
          <p:spPr>
            <a:xfrm>
              <a:off x="732091" y="1768912"/>
              <a:ext cx="167772" cy="167772"/>
            </a:xfrm>
            <a:prstGeom prst="chevron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27694" y="1670874"/>
              <a:ext cx="2727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Started operations in 2016 </a:t>
              </a: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32091" y="1831817"/>
            <a:ext cx="4811968" cy="507831"/>
            <a:chOff x="732091" y="1583790"/>
            <a:chExt cx="4811968" cy="507831"/>
          </a:xfrm>
        </p:grpSpPr>
        <p:sp>
          <p:nvSpPr>
            <p:cNvPr id="121" name="Chevron 120"/>
            <p:cNvSpPr/>
            <p:nvPr/>
          </p:nvSpPr>
          <p:spPr>
            <a:xfrm>
              <a:off x="732091" y="1768912"/>
              <a:ext cx="167772" cy="167772"/>
            </a:xfrm>
            <a:prstGeom prst="chevron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027694" y="1583790"/>
              <a:ext cx="451636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Supporting back-office functions for US clients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32091" y="2301439"/>
            <a:ext cx="2499411" cy="464871"/>
            <a:chOff x="732091" y="1583786"/>
            <a:chExt cx="2499411" cy="464871"/>
          </a:xfrm>
        </p:grpSpPr>
        <p:sp>
          <p:nvSpPr>
            <p:cNvPr id="124" name="Chevron 123"/>
            <p:cNvSpPr/>
            <p:nvPr/>
          </p:nvSpPr>
          <p:spPr>
            <a:xfrm>
              <a:off x="732091" y="1768912"/>
              <a:ext cx="167772" cy="167772"/>
            </a:xfrm>
            <a:prstGeom prst="chevron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27694" y="1583786"/>
              <a:ext cx="2203808" cy="46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Offering BGV services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32091" y="2799881"/>
            <a:ext cx="2417466" cy="507831"/>
            <a:chOff x="732091" y="1583787"/>
            <a:chExt cx="2417466" cy="507831"/>
          </a:xfrm>
        </p:grpSpPr>
        <p:sp>
          <p:nvSpPr>
            <p:cNvPr id="127" name="Chevron 126"/>
            <p:cNvSpPr/>
            <p:nvPr/>
          </p:nvSpPr>
          <p:spPr>
            <a:xfrm>
              <a:off x="732091" y="1768912"/>
              <a:ext cx="167772" cy="167772"/>
            </a:xfrm>
            <a:prstGeom prst="chevron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27694" y="1583787"/>
              <a:ext cx="2121863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 smtClean="0"/>
                <a:t>700+ </a:t>
              </a:r>
              <a:r>
                <a:rPr lang="en-US" dirty="0"/>
                <a:t>employee base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32091" y="3385041"/>
            <a:ext cx="4696360" cy="646331"/>
            <a:chOff x="732091" y="1670874"/>
            <a:chExt cx="4696360" cy="646331"/>
          </a:xfrm>
        </p:grpSpPr>
        <p:sp>
          <p:nvSpPr>
            <p:cNvPr id="130" name="Chevron 129"/>
            <p:cNvSpPr/>
            <p:nvPr/>
          </p:nvSpPr>
          <p:spPr>
            <a:xfrm>
              <a:off x="732091" y="1768912"/>
              <a:ext cx="167772" cy="167772"/>
            </a:xfrm>
            <a:prstGeom prst="chevron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027694" y="1670874"/>
              <a:ext cx="44007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Onshore sales and support unit based out of </a:t>
              </a:r>
            </a:p>
            <a:p>
              <a:r>
                <a:rPr lang="en-US" dirty="0"/>
                <a:t>Orlando, FL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32091" y="4096684"/>
            <a:ext cx="4694949" cy="646331"/>
            <a:chOff x="732091" y="1670874"/>
            <a:chExt cx="4694949" cy="646331"/>
          </a:xfrm>
        </p:grpSpPr>
        <p:sp>
          <p:nvSpPr>
            <p:cNvPr id="133" name="Chevron 132"/>
            <p:cNvSpPr/>
            <p:nvPr/>
          </p:nvSpPr>
          <p:spPr>
            <a:xfrm>
              <a:off x="732091" y="1768912"/>
              <a:ext cx="167772" cy="167772"/>
            </a:xfrm>
            <a:prstGeom prst="chevron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027694" y="1670874"/>
              <a:ext cx="43993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Expertise in BGV, Large Language Model and </a:t>
              </a:r>
            </a:p>
            <a:p>
              <a:r>
                <a:rPr lang="en-US" dirty="0"/>
                <a:t>Robotic Process Automation</a:t>
              </a:r>
              <a:endParaRPr lang="pt-BR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2091" y="4778715"/>
            <a:ext cx="3477884" cy="464871"/>
            <a:chOff x="732091" y="1583790"/>
            <a:chExt cx="3477884" cy="464871"/>
          </a:xfrm>
        </p:grpSpPr>
        <p:sp>
          <p:nvSpPr>
            <p:cNvPr id="136" name="Chevron 135"/>
            <p:cNvSpPr/>
            <p:nvPr/>
          </p:nvSpPr>
          <p:spPr>
            <a:xfrm>
              <a:off x="732091" y="1768912"/>
              <a:ext cx="167772" cy="167772"/>
            </a:xfrm>
            <a:prstGeom prst="chevron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027694" y="1583790"/>
              <a:ext cx="3182281" cy="4648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dirty="0"/>
                <a:t>ISO 27001 (ISMS) &amp; 9001 (QMS)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732091" y="5308709"/>
            <a:ext cx="2279801" cy="507831"/>
            <a:chOff x="732091" y="1583790"/>
            <a:chExt cx="2279801" cy="507831"/>
          </a:xfrm>
        </p:grpSpPr>
        <p:sp>
          <p:nvSpPr>
            <p:cNvPr id="139" name="Chevron 138"/>
            <p:cNvSpPr/>
            <p:nvPr/>
          </p:nvSpPr>
          <p:spPr>
            <a:xfrm>
              <a:off x="732091" y="1768912"/>
              <a:ext cx="167772" cy="167772"/>
            </a:xfrm>
            <a:prstGeom prst="chevron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027694" y="1583790"/>
              <a:ext cx="198419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SOC </a:t>
              </a:r>
              <a:r>
                <a:rPr lang="en-US" dirty="0" smtClean="0"/>
                <a:t>2 Type </a:t>
              </a:r>
              <a:r>
                <a:rPr lang="en-US" dirty="0"/>
                <a:t>1 ready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99A3EB3-C484-5485-D02A-A0D3354F03CA}"/>
              </a:ext>
            </a:extLst>
          </p:cNvPr>
          <p:cNvSpPr txBox="1"/>
          <p:nvPr/>
        </p:nvSpPr>
        <p:spPr>
          <a:xfrm>
            <a:off x="7169942" y="4792086"/>
            <a:ext cx="652629" cy="3182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b="1" dirty="0" smtClean="0">
                <a:solidFill>
                  <a:srgbClr val="0DA8E9"/>
                </a:solidFill>
                <a:cs typeface="Arial" panose="020B0604020202020204" pitchFamily="34" charset="0"/>
              </a:rPr>
              <a:t>2016</a:t>
            </a:r>
            <a:endParaRPr lang="en-US" b="1" dirty="0">
              <a:solidFill>
                <a:srgbClr val="0DA8E9"/>
              </a:solidFill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199A3EB3-C484-5485-D02A-A0D3354F03CA}"/>
              </a:ext>
            </a:extLst>
          </p:cNvPr>
          <p:cNvSpPr txBox="1"/>
          <p:nvPr/>
        </p:nvSpPr>
        <p:spPr>
          <a:xfrm>
            <a:off x="9696761" y="3036805"/>
            <a:ext cx="204822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US" sz="1200" dirty="0">
              <a:solidFill>
                <a:srgbClr val="0680B6"/>
              </a:solidFill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199A3EB3-C484-5485-D02A-A0D3354F03CA}"/>
              </a:ext>
            </a:extLst>
          </p:cNvPr>
          <p:cNvSpPr txBox="1"/>
          <p:nvPr/>
        </p:nvSpPr>
        <p:spPr>
          <a:xfrm>
            <a:off x="9696761" y="5227555"/>
            <a:ext cx="2048228" cy="9079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endParaRPr lang="en-US" sz="1200" dirty="0">
              <a:solidFill>
                <a:srgbClr val="044968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218" y="4778628"/>
            <a:ext cx="308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3333"/>
                </a:solidFill>
                <a:cs typeface="Arial" panose="020B0604020202020204" pitchFamily="34" charset="0"/>
              </a:rPr>
              <a:t>Started Operations in India and </a:t>
            </a:r>
            <a:r>
              <a:rPr lang="en-US" sz="14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US</a:t>
            </a:r>
            <a:endParaRPr lang="en-US" sz="1400" b="1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99A3EB3-C484-5485-D02A-A0D3354F03CA}"/>
              </a:ext>
            </a:extLst>
          </p:cNvPr>
          <p:cNvSpPr txBox="1"/>
          <p:nvPr/>
        </p:nvSpPr>
        <p:spPr>
          <a:xfrm>
            <a:off x="7155192" y="3931760"/>
            <a:ext cx="652629" cy="3182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b="1" dirty="0" smtClean="0">
                <a:solidFill>
                  <a:srgbClr val="0DA8E9"/>
                </a:solidFill>
                <a:cs typeface="Arial" panose="020B0604020202020204" pitchFamily="34" charset="0"/>
              </a:rPr>
              <a:t>2018</a:t>
            </a:r>
            <a:endParaRPr lang="en-US" b="1" dirty="0">
              <a:solidFill>
                <a:srgbClr val="0DA8E9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875468" y="3918302"/>
            <a:ext cx="3085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300+ employees 2nd </a:t>
            </a:r>
            <a:r>
              <a:rPr lang="en-US" sz="1400" b="1" dirty="0">
                <a:solidFill>
                  <a:srgbClr val="333333"/>
                </a:solidFill>
                <a:cs typeface="Arial" panose="020B0604020202020204" pitchFamily="34" charset="0"/>
              </a:rPr>
              <a:t>Unit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99A3EB3-C484-5485-D02A-A0D3354F03CA}"/>
              </a:ext>
            </a:extLst>
          </p:cNvPr>
          <p:cNvSpPr txBox="1"/>
          <p:nvPr/>
        </p:nvSpPr>
        <p:spPr>
          <a:xfrm>
            <a:off x="7160106" y="3091100"/>
            <a:ext cx="652629" cy="3182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b="1" dirty="0" smtClean="0">
                <a:solidFill>
                  <a:srgbClr val="0DA8E9"/>
                </a:solidFill>
                <a:cs typeface="Arial" panose="020B0604020202020204" pitchFamily="34" charset="0"/>
              </a:rPr>
              <a:t>2022</a:t>
            </a:r>
            <a:endParaRPr lang="en-US" b="1" dirty="0">
              <a:solidFill>
                <a:srgbClr val="0DA8E9"/>
              </a:solidFill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880382" y="3077642"/>
            <a:ext cx="2536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3333"/>
                </a:solidFill>
                <a:cs typeface="Arial" panose="020B0604020202020204" pitchFamily="34" charset="0"/>
              </a:rPr>
              <a:t>Employee base reaches 550+ </a:t>
            </a:r>
            <a:endParaRPr lang="en-US" sz="1400" b="1" dirty="0" smtClean="0">
              <a:solidFill>
                <a:srgbClr val="333333"/>
              </a:solidFill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ISO </a:t>
            </a:r>
            <a:r>
              <a:rPr lang="en-US" sz="1400" b="1" dirty="0">
                <a:solidFill>
                  <a:srgbClr val="333333"/>
                </a:solidFill>
                <a:cs typeface="Arial" panose="020B0604020202020204" pitchFamily="34" charset="0"/>
              </a:rPr>
              <a:t>Certifications</a:t>
            </a:r>
            <a:endParaRPr lang="en-US" sz="110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99A3EB3-C484-5485-D02A-A0D3354F03CA}"/>
              </a:ext>
            </a:extLst>
          </p:cNvPr>
          <p:cNvSpPr txBox="1"/>
          <p:nvPr/>
        </p:nvSpPr>
        <p:spPr>
          <a:xfrm>
            <a:off x="7165025" y="2270106"/>
            <a:ext cx="652629" cy="3182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b="1" dirty="0" smtClean="0">
                <a:solidFill>
                  <a:srgbClr val="0DA8E9"/>
                </a:solidFill>
                <a:cs typeface="Arial" panose="020B0604020202020204" pitchFamily="34" charset="0"/>
              </a:rPr>
              <a:t>2022</a:t>
            </a:r>
            <a:endParaRPr lang="en-US" b="1" dirty="0">
              <a:solidFill>
                <a:srgbClr val="0DA8E9"/>
              </a:solidFill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885301" y="2256648"/>
            <a:ext cx="363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2020 Offering </a:t>
            </a:r>
            <a:r>
              <a:rPr lang="en-US" sz="1400" b="1" dirty="0">
                <a:solidFill>
                  <a:srgbClr val="333333"/>
                </a:solidFill>
                <a:cs typeface="Arial" panose="020B0604020202020204" pitchFamily="34" charset="0"/>
              </a:rPr>
              <a:t>25+ services</a:t>
            </a:r>
            <a:endParaRPr lang="en-US" sz="110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99A3EB3-C484-5485-D02A-A0D3354F03CA}"/>
              </a:ext>
            </a:extLst>
          </p:cNvPr>
          <p:cNvSpPr txBox="1"/>
          <p:nvPr/>
        </p:nvSpPr>
        <p:spPr>
          <a:xfrm>
            <a:off x="7160109" y="1419616"/>
            <a:ext cx="652629" cy="31823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b="1" dirty="0" smtClean="0">
                <a:solidFill>
                  <a:srgbClr val="0DA8E9"/>
                </a:solidFill>
                <a:cs typeface="Arial" panose="020B0604020202020204" pitchFamily="34" charset="0"/>
              </a:rPr>
              <a:t>2024</a:t>
            </a:r>
            <a:endParaRPr lang="en-US" b="1" dirty="0">
              <a:solidFill>
                <a:srgbClr val="0DA8E9"/>
              </a:solidFill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80385" y="1406158"/>
            <a:ext cx="3631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333333"/>
                </a:solidFill>
                <a:cs typeface="Arial" panose="020B0604020202020204" pitchFamily="34" charset="0"/>
              </a:rPr>
              <a:t>2024 Over </a:t>
            </a:r>
            <a:r>
              <a:rPr lang="en-US" sz="1400" b="1" dirty="0">
                <a:solidFill>
                  <a:srgbClr val="333333"/>
                </a:solidFill>
                <a:cs typeface="Arial" panose="020B0604020202020204" pitchFamily="34" charset="0"/>
              </a:rPr>
              <a:t>40+ services</a:t>
            </a:r>
            <a:endParaRPr lang="en-US" sz="1100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24" y="4809951"/>
            <a:ext cx="255041" cy="255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24" y="3952801"/>
            <a:ext cx="253207" cy="2532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905" y="3105699"/>
            <a:ext cx="289038" cy="289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20" y="2246344"/>
            <a:ext cx="318019" cy="318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54" y="1446507"/>
            <a:ext cx="218363" cy="2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97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-24640"/>
            <a:ext cx="12192000" cy="6888388"/>
            <a:chOff x="0" y="-15876"/>
            <a:chExt cx="12192000" cy="68883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876"/>
              <a:ext cx="12183298" cy="685310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 rot="10800000">
              <a:off x="0" y="6440982"/>
              <a:ext cx="12192000" cy="43153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10800000">
              <a:off x="0" y="6350191"/>
              <a:ext cx="12192000" cy="100413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nip Same Side Corner Rectangle 37"/>
            <p:cNvSpPr/>
            <p:nvPr/>
          </p:nvSpPr>
          <p:spPr>
            <a:xfrm>
              <a:off x="10312429" y="6297034"/>
              <a:ext cx="1239352" cy="49876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691628" y="62946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03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0800000">
              <a:off x="0" y="305783"/>
              <a:ext cx="12192000" cy="129911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nip Same Side Corner Rectangle 40"/>
            <p:cNvSpPr/>
            <p:nvPr/>
          </p:nvSpPr>
          <p:spPr>
            <a:xfrm rot="10800000">
              <a:off x="9588311" y="9829"/>
              <a:ext cx="2058322" cy="6555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10800000">
              <a:off x="0" y="-2"/>
              <a:ext cx="12192000" cy="335281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354" y="51802"/>
              <a:ext cx="1358419" cy="573555"/>
            </a:xfrm>
            <a:prstGeom prst="rect">
              <a:avLst/>
            </a:prstGeom>
          </p:spPr>
        </p:pic>
      </p:grpSp>
      <p:sp>
        <p:nvSpPr>
          <p:cNvPr id="6" name="Text 0">
            <a:extLst>
              <a:ext uri="{FF2B5EF4-FFF2-40B4-BE49-F238E27FC236}">
                <a16:creationId xmlns:a16="http://schemas.microsoft.com/office/drawing/2014/main" xmlns="" id="{A3C56E92-6AA9-3FF2-0AAB-26C5108D32AD}"/>
              </a:ext>
            </a:extLst>
          </p:cNvPr>
          <p:cNvSpPr/>
          <p:nvPr/>
        </p:nvSpPr>
        <p:spPr>
          <a:xfrm>
            <a:off x="484685" y="3256188"/>
            <a:ext cx="4637921" cy="1488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800" dirty="0">
                <a:solidFill>
                  <a:srgbClr val="333333"/>
                </a:solidFill>
                <a:ea typeface="Crimson Pro Semi Bold" pitchFamily="34" charset="-122"/>
                <a:cs typeface="Crimson Pro Semi Bold" pitchFamily="34" charset="-120"/>
              </a:rPr>
              <a:t>Ensuring integrity and trust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333"/>
                </a:solidFill>
                <a:ea typeface="Crimson Pro Semi Bold" pitchFamily="34" charset="-122"/>
                <a:cs typeface="Crimson Pro Semi Bold" pitchFamily="34" charset="-120"/>
              </a:rPr>
              <a:t>T</a:t>
            </a:r>
            <a:r>
              <a:rPr lang="en-US" sz="2800" dirty="0" smtClean="0">
                <a:solidFill>
                  <a:srgbClr val="333333"/>
                </a:solidFill>
                <a:ea typeface="Crimson Pro Semi Bold" pitchFamily="34" charset="-122"/>
                <a:cs typeface="Crimson Pro Semi Bold" pitchFamily="34" charset="-120"/>
              </a:rPr>
              <a:t>hrough </a:t>
            </a:r>
            <a:r>
              <a:rPr lang="en-US" sz="2800" dirty="0">
                <a:solidFill>
                  <a:srgbClr val="333333"/>
                </a:solidFill>
                <a:ea typeface="Crimson Pro Semi Bold" pitchFamily="34" charset="-122"/>
                <a:cs typeface="Crimson Pro Semi Bold" pitchFamily="34" charset="-120"/>
              </a:rPr>
              <a:t>Comprehensive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333333"/>
                </a:solidFill>
                <a:ea typeface="Crimson Pro Semi Bold" pitchFamily="34" charset="-122"/>
                <a:cs typeface="Crimson Pro Semi Bold" pitchFamily="34" charset="-120"/>
              </a:rPr>
              <a:t>Background Checks</a:t>
            </a:r>
            <a:endParaRPr lang="en-US" sz="2800" dirty="0">
              <a:solidFill>
                <a:srgbClr val="333333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DC74765-3C63-786B-B8E7-648084665F9B}"/>
              </a:ext>
            </a:extLst>
          </p:cNvPr>
          <p:cNvSpPr/>
          <p:nvPr/>
        </p:nvSpPr>
        <p:spPr>
          <a:xfrm>
            <a:off x="5816423" y="3498210"/>
            <a:ext cx="2445295" cy="2365748"/>
          </a:xfrm>
          <a:prstGeom prst="roundRect">
            <a:avLst>
              <a:gd name="adj" fmla="val 90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A365BC-5F00-E771-5A62-65B380FEEA05}"/>
              </a:ext>
            </a:extLst>
          </p:cNvPr>
          <p:cNvSpPr txBox="1"/>
          <p:nvPr/>
        </p:nvSpPr>
        <p:spPr>
          <a:xfrm>
            <a:off x="6582517" y="4539763"/>
            <a:ext cx="1100114" cy="668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7A0E1"/>
                </a:solidFill>
              </a:rPr>
              <a:t>10+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51D5FE9-9AAB-3821-6C4E-317E25CCEEE8}"/>
              </a:ext>
            </a:extLst>
          </p:cNvPr>
          <p:cNvSpPr txBox="1"/>
          <p:nvPr/>
        </p:nvSpPr>
        <p:spPr>
          <a:xfrm>
            <a:off x="5816422" y="5243246"/>
            <a:ext cx="2445295" cy="320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Countries Reach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8535336" y="3500407"/>
            <a:ext cx="2468839" cy="2378703"/>
            <a:chOff x="9249901" y="3232249"/>
            <a:chExt cx="2311984" cy="272281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8CBB7E42-C5D9-090B-4D09-24D07D3B35A7}"/>
                </a:ext>
              </a:extLst>
            </p:cNvPr>
            <p:cNvSpPr/>
            <p:nvPr/>
          </p:nvSpPr>
          <p:spPr>
            <a:xfrm>
              <a:off x="9259410" y="3232249"/>
              <a:ext cx="2302475" cy="2722811"/>
            </a:xfrm>
            <a:prstGeom prst="roundRect">
              <a:avLst>
                <a:gd name="adj" fmla="val 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83C2A87-F0C6-CB40-17FA-B12F60E31B4F}"/>
                </a:ext>
              </a:extLst>
            </p:cNvPr>
            <p:cNvSpPr txBox="1"/>
            <p:nvPr/>
          </p:nvSpPr>
          <p:spPr>
            <a:xfrm>
              <a:off x="9914548" y="4241414"/>
              <a:ext cx="103586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07A0E1"/>
                  </a:solidFill>
                </a:rPr>
                <a:t>30+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C12D299A-DDDE-A7EF-86FC-9FBFFCF4E033}"/>
                </a:ext>
              </a:extLst>
            </p:cNvPr>
            <p:cNvSpPr txBox="1"/>
            <p:nvPr/>
          </p:nvSpPr>
          <p:spPr>
            <a:xfrm>
              <a:off x="9249901" y="5082094"/>
              <a:ext cx="230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Industries Served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0B3B234-2628-BC7F-1D97-0913AB8562AE}"/>
              </a:ext>
            </a:extLst>
          </p:cNvPr>
          <p:cNvSpPr/>
          <p:nvPr/>
        </p:nvSpPr>
        <p:spPr>
          <a:xfrm>
            <a:off x="8490373" y="926147"/>
            <a:ext cx="2438654" cy="2359325"/>
          </a:xfrm>
          <a:prstGeom prst="roundRect">
            <a:avLst>
              <a:gd name="adj" fmla="val 90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0D0383E-18E3-656C-FBE1-C7DB2EFEF9B3}"/>
              </a:ext>
            </a:extLst>
          </p:cNvPr>
          <p:cNvSpPr txBox="1"/>
          <p:nvPr/>
        </p:nvSpPr>
        <p:spPr>
          <a:xfrm>
            <a:off x="9153589" y="2093041"/>
            <a:ext cx="1399338" cy="666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7A0E1"/>
                </a:solidFill>
              </a:rPr>
              <a:t>850+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F28558-E27C-CF9E-3F54-9463089ED640}"/>
              </a:ext>
            </a:extLst>
          </p:cNvPr>
          <p:cNvSpPr txBox="1"/>
          <p:nvPr/>
        </p:nvSpPr>
        <p:spPr>
          <a:xfrm>
            <a:off x="8574939" y="2715954"/>
            <a:ext cx="2438654" cy="32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Customers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68DE82C-2C38-016C-EDA7-F4BBED6EDFF8}"/>
              </a:ext>
            </a:extLst>
          </p:cNvPr>
          <p:cNvSpPr txBox="1"/>
          <p:nvPr/>
        </p:nvSpPr>
        <p:spPr>
          <a:xfrm>
            <a:off x="375262" y="2642598"/>
            <a:ext cx="2613744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83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333333"/>
                </a:solidFill>
                <a:latin typeface="Calibri"/>
                <a:cs typeface="Calibri"/>
              </a:rPr>
              <a:t>WHY</a:t>
            </a:r>
            <a:r>
              <a:rPr lang="en-US" sz="3600" b="1" dirty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lang="en-US" sz="3600" b="1" dirty="0">
                <a:solidFill>
                  <a:srgbClr val="07A0E1"/>
                </a:solidFill>
                <a:latin typeface="Calibri"/>
                <a:cs typeface="Calibri"/>
              </a:rPr>
              <a:t>IDA?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03511" y="906775"/>
            <a:ext cx="2510449" cy="2428783"/>
            <a:chOff x="5803511" y="906775"/>
            <a:chExt cx="2510449" cy="2428783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0B917A43-26D0-C1CE-C638-68EE721D2EC8}"/>
                </a:ext>
              </a:extLst>
            </p:cNvPr>
            <p:cNvSpPr/>
            <p:nvPr/>
          </p:nvSpPr>
          <p:spPr>
            <a:xfrm>
              <a:off x="5803511" y="906775"/>
              <a:ext cx="2510449" cy="2428783"/>
            </a:xfrm>
            <a:prstGeom prst="roundRect">
              <a:avLst>
                <a:gd name="adj" fmla="val 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A0E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D0E4B0E-F6DB-8D53-27D3-C5B2F2EDDFA2}"/>
                </a:ext>
              </a:extLst>
            </p:cNvPr>
            <p:cNvSpPr txBox="1"/>
            <p:nvPr/>
          </p:nvSpPr>
          <p:spPr>
            <a:xfrm>
              <a:off x="6649576" y="2023540"/>
              <a:ext cx="818318" cy="623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07A0E1"/>
                  </a:solidFill>
                </a:rPr>
                <a:t>9+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A544694C-2E2C-2744-CC6C-52CB89467DC2}"/>
                </a:ext>
              </a:extLst>
            </p:cNvPr>
            <p:cNvSpPr txBox="1"/>
            <p:nvPr/>
          </p:nvSpPr>
          <p:spPr>
            <a:xfrm>
              <a:off x="5803511" y="2704736"/>
              <a:ext cx="2510449" cy="32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Years of Experience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304" y="1165592"/>
              <a:ext cx="874862" cy="87486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01" y="1106097"/>
            <a:ext cx="1167354" cy="11673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06" y="3619425"/>
            <a:ext cx="996860" cy="996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76" y="3685183"/>
            <a:ext cx="795092" cy="7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0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FD85F88-3DAE-070D-FF0C-06931667F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345" y="-14808"/>
            <a:ext cx="12192000" cy="6888388"/>
            <a:chOff x="0" y="-15876"/>
            <a:chExt cx="12192000" cy="68883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876"/>
              <a:ext cx="12183298" cy="685310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10800000">
              <a:off x="0" y="6440982"/>
              <a:ext cx="12192000" cy="43153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 rot="10800000">
              <a:off x="0" y="6350191"/>
              <a:ext cx="12192000" cy="100413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nip Same Side Corner Rectangle 38"/>
            <p:cNvSpPr/>
            <p:nvPr/>
          </p:nvSpPr>
          <p:spPr>
            <a:xfrm>
              <a:off x="10312429" y="6297034"/>
              <a:ext cx="1239352" cy="49876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691628" y="62946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04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10800000">
              <a:off x="0" y="305783"/>
              <a:ext cx="12192000" cy="129911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nip Same Side Corner Rectangle 41"/>
            <p:cNvSpPr/>
            <p:nvPr/>
          </p:nvSpPr>
          <p:spPr>
            <a:xfrm rot="10800000">
              <a:off x="9588311" y="9829"/>
              <a:ext cx="2058322" cy="6555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10800000">
              <a:off x="0" y="-2"/>
              <a:ext cx="12192000" cy="335281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354" y="51802"/>
              <a:ext cx="1358419" cy="573555"/>
            </a:xfrm>
            <a:prstGeom prst="rect">
              <a:avLst/>
            </a:prstGeom>
          </p:spPr>
        </p:pic>
      </p:grpSp>
      <p:sp>
        <p:nvSpPr>
          <p:cNvPr id="9" name="Text 0">
            <a:extLst>
              <a:ext uri="{FF2B5EF4-FFF2-40B4-BE49-F238E27FC236}">
                <a16:creationId xmlns:a16="http://schemas.microsoft.com/office/drawing/2014/main" xmlns="" id="{7F947429-2269-5D9A-413D-FA4E7C4B4E0C}"/>
              </a:ext>
            </a:extLst>
          </p:cNvPr>
          <p:cNvSpPr/>
          <p:nvPr/>
        </p:nvSpPr>
        <p:spPr>
          <a:xfrm>
            <a:off x="519858" y="1418840"/>
            <a:ext cx="6374141" cy="444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2400" b="1" dirty="0">
                <a:solidFill>
                  <a:srgbClr val="333333"/>
                </a:solidFill>
                <a:ea typeface="Crimson Pro Semi Bold" pitchFamily="34" charset="-122"/>
                <a:cs typeface="Crimson Pro Semi Bold" pitchFamily="34" charset="-120"/>
              </a:rPr>
              <a:t>Advanced Background Screening Solution</a:t>
            </a:r>
            <a:endParaRPr lang="en-US" sz="2400" b="1" dirty="0">
              <a:solidFill>
                <a:srgbClr val="33333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2E3C8A7-AA48-2DE8-EFB8-900A262CE4DD}"/>
              </a:ext>
            </a:extLst>
          </p:cNvPr>
          <p:cNvSpPr txBox="1"/>
          <p:nvPr/>
        </p:nvSpPr>
        <p:spPr>
          <a:xfrm>
            <a:off x="449006" y="1775825"/>
            <a:ext cx="85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Real time, most flexible, cutting edge and future </a:t>
            </a:r>
          </a:p>
          <a:p>
            <a:r>
              <a:rPr lang="en-US" dirty="0"/>
              <a:t>ready background check experience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xmlns="" id="{FB03A486-195C-3F4F-B07C-71F507FC8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480" y="970824"/>
            <a:ext cx="3494621" cy="1241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7908E82-24DD-1706-9863-6F275B70813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955" r="21560"/>
          <a:stretch/>
        </p:blipFill>
        <p:spPr>
          <a:xfrm>
            <a:off x="5701324" y="2553302"/>
            <a:ext cx="6119985" cy="3526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462754" y="2660557"/>
            <a:ext cx="2187146" cy="1696694"/>
            <a:chOff x="379629" y="3006218"/>
            <a:chExt cx="2187146" cy="169669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38464D3-9977-5B67-5C00-A05A1B924119}"/>
                </a:ext>
              </a:extLst>
            </p:cNvPr>
            <p:cNvSpPr/>
            <p:nvPr/>
          </p:nvSpPr>
          <p:spPr>
            <a:xfrm>
              <a:off x="379629" y="3006218"/>
              <a:ext cx="2187145" cy="1696694"/>
            </a:xfrm>
            <a:prstGeom prst="roundRect">
              <a:avLst>
                <a:gd name="adj" fmla="val 423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7B9826E-77D6-B58B-8049-8D82D8F97C1D}"/>
                </a:ext>
              </a:extLst>
            </p:cNvPr>
            <p:cNvSpPr txBox="1"/>
            <p:nvPr/>
          </p:nvSpPr>
          <p:spPr>
            <a:xfrm>
              <a:off x="379629" y="3495866"/>
              <a:ext cx="2187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7A0E1"/>
                  </a:solidFill>
                </a:rPr>
                <a:t>100% Transparency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99F19E2-477E-F55B-847A-7B893DD6C0AA}"/>
                </a:ext>
              </a:extLst>
            </p:cNvPr>
            <p:cNvSpPr txBox="1"/>
            <p:nvPr/>
          </p:nvSpPr>
          <p:spPr>
            <a:xfrm>
              <a:off x="567358" y="3862871"/>
              <a:ext cx="1811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Holistic view of entire employee background verification journey</a:t>
              </a:r>
            </a:p>
          </p:txBody>
        </p:sp>
        <p:pic>
          <p:nvPicPr>
            <p:cNvPr id="7" name="Graphic 6" descr="Thumbs up sign with solid fill">
              <a:extLst>
                <a:ext uri="{FF2B5EF4-FFF2-40B4-BE49-F238E27FC236}">
                  <a16:creationId xmlns:a16="http://schemas.microsoft.com/office/drawing/2014/main" xmlns="" id="{9C509F72-006C-671B-5919-4FDC1050E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263355" y="3050628"/>
              <a:ext cx="419692" cy="41969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910679" y="2670082"/>
            <a:ext cx="2187146" cy="1696694"/>
            <a:chOff x="2827554" y="3015743"/>
            <a:chExt cx="2187146" cy="169669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7711418C-374A-AC8B-FA66-333BB91FFBDE}"/>
                </a:ext>
              </a:extLst>
            </p:cNvPr>
            <p:cNvSpPr/>
            <p:nvPr/>
          </p:nvSpPr>
          <p:spPr>
            <a:xfrm>
              <a:off x="2827554" y="3015743"/>
              <a:ext cx="2187145" cy="1696694"/>
            </a:xfrm>
            <a:prstGeom prst="roundRect">
              <a:avLst>
                <a:gd name="adj" fmla="val 423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D907E26-6CE9-25BF-6298-BB969E035AB0}"/>
                </a:ext>
              </a:extLst>
            </p:cNvPr>
            <p:cNvSpPr txBox="1"/>
            <p:nvPr/>
          </p:nvSpPr>
          <p:spPr>
            <a:xfrm>
              <a:off x="2827554" y="3505391"/>
              <a:ext cx="2187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7A0E1"/>
                  </a:solidFill>
                </a:rPr>
                <a:t>Upto 80% Faster TAT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EDB9B89-ACFD-5CC8-FC75-CF675B05F3BE}"/>
                </a:ext>
              </a:extLst>
            </p:cNvPr>
            <p:cNvSpPr txBox="1"/>
            <p:nvPr/>
          </p:nvSpPr>
          <p:spPr>
            <a:xfrm>
              <a:off x="2913683" y="3894928"/>
              <a:ext cx="19994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Accelerate background verification process to meet SLAs</a:t>
              </a:r>
            </a:p>
          </p:txBody>
        </p:sp>
        <p:pic>
          <p:nvPicPr>
            <p:cNvPr id="11" name="Graphic 10" descr="Fast Forward with solid fill">
              <a:extLst>
                <a:ext uri="{FF2B5EF4-FFF2-40B4-BE49-F238E27FC236}">
                  <a16:creationId xmlns:a16="http://schemas.microsoft.com/office/drawing/2014/main" xmlns="" id="{CDFEC431-80DF-A745-8844-76D2CCEF4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667068" y="3076409"/>
              <a:ext cx="508116" cy="5081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623279" y="4531717"/>
            <a:ext cx="2187146" cy="1696694"/>
            <a:chOff x="1540154" y="4877378"/>
            <a:chExt cx="2187146" cy="169669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C1C7D0DB-1253-65AD-C7F2-0E81281F4596}"/>
                </a:ext>
              </a:extLst>
            </p:cNvPr>
            <p:cNvSpPr/>
            <p:nvPr/>
          </p:nvSpPr>
          <p:spPr>
            <a:xfrm>
              <a:off x="1540154" y="4877378"/>
              <a:ext cx="2187145" cy="1696694"/>
            </a:xfrm>
            <a:prstGeom prst="roundRect">
              <a:avLst>
                <a:gd name="adj" fmla="val 4238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DD87251-D1B8-6BC5-7F76-D2602D990F33}"/>
                </a:ext>
              </a:extLst>
            </p:cNvPr>
            <p:cNvSpPr txBox="1"/>
            <p:nvPr/>
          </p:nvSpPr>
          <p:spPr>
            <a:xfrm>
              <a:off x="1540154" y="5367026"/>
              <a:ext cx="2187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07A0E1"/>
                  </a:solidFill>
                </a:rPr>
                <a:t>Near 100% Accuracy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ED4921D1-27A5-EBCE-C4F4-C7EFAA456502}"/>
                </a:ext>
              </a:extLst>
            </p:cNvPr>
            <p:cNvSpPr txBox="1"/>
            <p:nvPr/>
          </p:nvSpPr>
          <p:spPr>
            <a:xfrm>
              <a:off x="1727883" y="5783191"/>
              <a:ext cx="18116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Comprehensive background checks to build trust with data</a:t>
              </a:r>
            </a:p>
          </p:txBody>
        </p:sp>
        <p:pic>
          <p:nvPicPr>
            <p:cNvPr id="18" name="Graphic 17" descr="Rating 3 Star with solid fill">
              <a:extLst>
                <a:ext uri="{FF2B5EF4-FFF2-40B4-BE49-F238E27FC236}">
                  <a16:creationId xmlns:a16="http://schemas.microsoft.com/office/drawing/2014/main" xmlns="" id="{E79ABAC0-0AFA-C367-8C09-DDC48A9EE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356533" y="4883450"/>
              <a:ext cx="595736" cy="595736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8DE82C-2C38-016C-EDA7-F4BBED6EDFF8}"/>
              </a:ext>
            </a:extLst>
          </p:cNvPr>
          <p:cNvSpPr txBox="1"/>
          <p:nvPr/>
        </p:nvSpPr>
        <p:spPr>
          <a:xfrm>
            <a:off x="425256" y="715093"/>
            <a:ext cx="2134796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83"/>
              </a:lnSpc>
              <a:spcAft>
                <a:spcPts val="600"/>
              </a:spcAft>
            </a:pPr>
            <a:r>
              <a:rPr lang="en-US" sz="3600" b="1">
                <a:solidFill>
                  <a:srgbClr val="333333"/>
                </a:solidFill>
                <a:latin typeface="Calibri"/>
                <a:cs typeface="Calibri"/>
              </a:rPr>
              <a:t>WHY </a:t>
            </a:r>
            <a:r>
              <a:rPr lang="en-US" sz="3600" b="1">
                <a:solidFill>
                  <a:srgbClr val="07A0E1"/>
                </a:solidFill>
                <a:latin typeface="Calibri"/>
                <a:cs typeface="Calibri"/>
              </a:rPr>
              <a:t>IDA?</a:t>
            </a:r>
          </a:p>
        </p:txBody>
      </p:sp>
    </p:spTree>
    <p:extLst>
      <p:ext uri="{BB962C8B-B14F-4D97-AF65-F5344CB8AC3E}">
        <p14:creationId xmlns:p14="http://schemas.microsoft.com/office/powerpoint/2010/main" val="324621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4345" y="-14808"/>
            <a:ext cx="12192000" cy="6888388"/>
            <a:chOff x="0" y="-15876"/>
            <a:chExt cx="12192000" cy="6888388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876"/>
              <a:ext cx="12183298" cy="6853105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 rot="10800000">
              <a:off x="0" y="6440982"/>
              <a:ext cx="12192000" cy="43153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 rot="10800000">
              <a:off x="0" y="6350191"/>
              <a:ext cx="12192000" cy="100413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nip Same Side Corner Rectangle 75"/>
            <p:cNvSpPr/>
            <p:nvPr/>
          </p:nvSpPr>
          <p:spPr>
            <a:xfrm>
              <a:off x="10312429" y="6297034"/>
              <a:ext cx="1239352" cy="49876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691628" y="62946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06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0800000">
              <a:off x="0" y="305783"/>
              <a:ext cx="12192000" cy="129911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nip Same Side Corner Rectangle 78"/>
            <p:cNvSpPr/>
            <p:nvPr/>
          </p:nvSpPr>
          <p:spPr>
            <a:xfrm rot="10800000">
              <a:off x="9588311" y="9829"/>
              <a:ext cx="2058322" cy="6555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10800000">
              <a:off x="0" y="-2"/>
              <a:ext cx="12192000" cy="335281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354" y="51802"/>
              <a:ext cx="1358419" cy="57355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E7ABBC-D2E5-42D3-6F9A-1AC3F56B74C0}"/>
              </a:ext>
            </a:extLst>
          </p:cNvPr>
          <p:cNvSpPr txBox="1"/>
          <p:nvPr/>
        </p:nvSpPr>
        <p:spPr>
          <a:xfrm>
            <a:off x="116479" y="647810"/>
            <a:ext cx="5753950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83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333333"/>
                </a:solidFill>
                <a:latin typeface="Calibri"/>
                <a:cs typeface="Calibri"/>
              </a:rPr>
              <a:t>IDA’s </a:t>
            </a:r>
            <a:r>
              <a:rPr lang="en-US" sz="3600" b="1" dirty="0">
                <a:solidFill>
                  <a:srgbClr val="07A0E1"/>
                </a:solidFill>
                <a:latin typeface="Calibri"/>
                <a:cs typeface="Calibri"/>
              </a:rPr>
              <a:t>SPECIALIZED CHECK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55654" y="1322604"/>
            <a:ext cx="3168065" cy="2353925"/>
            <a:chOff x="581658" y="1397000"/>
            <a:chExt cx="3168065" cy="2353925"/>
          </a:xfrm>
        </p:grpSpPr>
        <p:sp>
          <p:nvSpPr>
            <p:cNvPr id="16" name="Rectangle: Rounded Corners 8">
              <a:extLst>
                <a:ext uri="{FF2B5EF4-FFF2-40B4-BE49-F238E27FC236}">
                  <a16:creationId xmlns:a16="http://schemas.microsoft.com/office/drawing/2014/main" xmlns="" id="{0B917A43-26D0-C1CE-C638-68EE721D2EC8}"/>
                </a:ext>
              </a:extLst>
            </p:cNvPr>
            <p:cNvSpPr/>
            <p:nvPr/>
          </p:nvSpPr>
          <p:spPr>
            <a:xfrm>
              <a:off x="656755" y="1397000"/>
              <a:ext cx="3092968" cy="2353925"/>
            </a:xfrm>
            <a:prstGeom prst="roundRect">
              <a:avLst>
                <a:gd name="adj" fmla="val 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A0E1"/>
                </a:solidFill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81658" y="1542657"/>
              <a:ext cx="3164841" cy="2041739"/>
              <a:chOff x="708658" y="1491857"/>
              <a:chExt cx="3164841" cy="204173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13D07185-8DD7-8BA9-CCD5-36CB5B261B05}"/>
                  </a:ext>
                </a:extLst>
              </p:cNvPr>
              <p:cNvSpPr txBox="1"/>
              <p:nvPr/>
            </p:nvSpPr>
            <p:spPr>
              <a:xfrm>
                <a:off x="1074747" y="2116423"/>
                <a:ext cx="25769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2000" b="1">
                    <a:solidFill>
                      <a:srgbClr val="0070C0"/>
                    </a:solidFill>
                  </a:defRPr>
                </a:lvl1pPr>
              </a:lstStyle>
              <a:p>
                <a:r>
                  <a:rPr lang="en-US" sz="1800" dirty="0">
                    <a:solidFill>
                      <a:srgbClr val="07A0E1"/>
                    </a:solidFill>
                  </a:rPr>
                  <a:t>SOCIAL MEDIA CHECK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2AE1F7D-C06D-3D27-5200-96DC0B8DD8BE}"/>
                  </a:ext>
                </a:extLst>
              </p:cNvPr>
              <p:cNvSpPr txBox="1"/>
              <p:nvPr/>
            </p:nvSpPr>
            <p:spPr>
              <a:xfrm>
                <a:off x="708658" y="2456378"/>
                <a:ext cx="316484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400"/>
                </a:lvl1pPr>
              </a:lstStyle>
              <a:p>
                <a:pPr algn="ctr"/>
                <a:r>
                  <a:rPr lang="en-US" sz="1600"/>
                  <a:t>Check if the individual has </a:t>
                </a:r>
              </a:p>
              <a:p>
                <a:pPr algn="ctr"/>
                <a:r>
                  <a:rPr lang="en-US" sz="1600"/>
                  <a:t>created negative publicity </a:t>
                </a:r>
              </a:p>
              <a:p>
                <a:pPr algn="ctr"/>
                <a:r>
                  <a:rPr lang="en-US" sz="1600"/>
                  <a:t>for his/her ex-employer on </a:t>
                </a:r>
              </a:p>
              <a:p>
                <a:pPr algn="ctr"/>
                <a:r>
                  <a:rPr lang="en-US" sz="1600"/>
                  <a:t>social media</a:t>
                </a:r>
              </a:p>
            </p:txBody>
          </p:sp>
          <p:pic>
            <p:nvPicPr>
              <p:cNvPr id="24" name="Picture 2" descr="Social media ">
                <a:extLst>
                  <a:ext uri="{FF2B5EF4-FFF2-40B4-BE49-F238E27FC236}">
                    <a16:creationId xmlns:a16="http://schemas.microsoft.com/office/drawing/2014/main" xmlns="" id="{1DC66ADC-F2E5-0A49-66B2-C1306E4309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1043" y="1491857"/>
                <a:ext cx="540070" cy="540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5" name="Group 34"/>
          <p:cNvGrpSpPr/>
          <p:nvPr/>
        </p:nvGrpSpPr>
        <p:grpSpPr>
          <a:xfrm>
            <a:off x="3911046" y="1318692"/>
            <a:ext cx="3092968" cy="2353925"/>
            <a:chOff x="4314355" y="1397000"/>
            <a:chExt cx="3092968" cy="2353925"/>
          </a:xfrm>
        </p:grpSpPr>
        <p:sp>
          <p:nvSpPr>
            <p:cNvPr id="18" name="Rectangle: Rounded Corners 8">
              <a:extLst>
                <a:ext uri="{FF2B5EF4-FFF2-40B4-BE49-F238E27FC236}">
                  <a16:creationId xmlns:a16="http://schemas.microsoft.com/office/drawing/2014/main" xmlns="" id="{0B917A43-26D0-C1CE-C638-68EE721D2EC8}"/>
                </a:ext>
              </a:extLst>
            </p:cNvPr>
            <p:cNvSpPr/>
            <p:nvPr/>
          </p:nvSpPr>
          <p:spPr>
            <a:xfrm>
              <a:off x="4314355" y="1397000"/>
              <a:ext cx="3092968" cy="2353925"/>
            </a:xfrm>
            <a:prstGeom prst="roundRect">
              <a:avLst>
                <a:gd name="adj" fmla="val 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A0E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956850C-CF1F-225F-AC76-F3A898B7F5CE}"/>
                </a:ext>
              </a:extLst>
            </p:cNvPr>
            <p:cNvSpPr txBox="1"/>
            <p:nvPr/>
          </p:nvSpPr>
          <p:spPr>
            <a:xfrm>
              <a:off x="4782028" y="2137726"/>
              <a:ext cx="21576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70C0"/>
                  </a:solidFill>
                </a:defRPr>
              </a:lvl1pPr>
            </a:lstStyle>
            <a:p>
              <a:pPr algn="ctr"/>
              <a:r>
                <a:rPr lang="en-US" sz="1800">
                  <a:solidFill>
                    <a:srgbClr val="07A0E1"/>
                  </a:solidFill>
                </a:rPr>
                <a:t>CREDIT CHECK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8338207F-975B-7B61-807A-E56F88217236}"/>
                </a:ext>
              </a:extLst>
            </p:cNvPr>
            <p:cNvSpPr txBox="1"/>
            <p:nvPr/>
          </p:nvSpPr>
          <p:spPr>
            <a:xfrm>
              <a:off x="4573786" y="2511651"/>
              <a:ext cx="257410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algn="ctr"/>
              <a:r>
                <a:rPr lang="en-US" sz="1600"/>
                <a:t>Evaluate the credit discipline </a:t>
              </a:r>
            </a:p>
            <a:p>
              <a:pPr algn="ctr"/>
              <a:r>
                <a:rPr lang="en-US" sz="1600"/>
                <a:t>of the individual</a:t>
              </a:r>
            </a:p>
          </p:txBody>
        </p:sp>
        <p:pic>
          <p:nvPicPr>
            <p:cNvPr id="34" name="Picture 4" descr="Credit score ">
              <a:extLst>
                <a:ext uri="{FF2B5EF4-FFF2-40B4-BE49-F238E27FC236}">
                  <a16:creationId xmlns:a16="http://schemas.microsoft.com/office/drawing/2014/main" xmlns="" id="{C05D1BE8-105E-E540-F8AC-0FF10CBF1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2126" y="1604826"/>
              <a:ext cx="517427" cy="473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247444" y="1318227"/>
            <a:ext cx="3386436" cy="2353925"/>
            <a:chOff x="8082437" y="1397000"/>
            <a:chExt cx="3386436" cy="2353925"/>
          </a:xfrm>
        </p:grpSpPr>
        <p:sp>
          <p:nvSpPr>
            <p:cNvPr id="20" name="Rectangle: Rounded Corners 8">
              <a:extLst>
                <a:ext uri="{FF2B5EF4-FFF2-40B4-BE49-F238E27FC236}">
                  <a16:creationId xmlns:a16="http://schemas.microsoft.com/office/drawing/2014/main" xmlns="" id="{0B917A43-26D0-C1CE-C638-68EE721D2EC8}"/>
                </a:ext>
              </a:extLst>
            </p:cNvPr>
            <p:cNvSpPr/>
            <p:nvPr/>
          </p:nvSpPr>
          <p:spPr>
            <a:xfrm>
              <a:off x="8115093" y="1397000"/>
              <a:ext cx="3092968" cy="2353925"/>
            </a:xfrm>
            <a:prstGeom prst="roundRect">
              <a:avLst>
                <a:gd name="adj" fmla="val 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A0E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6054374-D76B-973F-5094-AE96D9F16656}"/>
                </a:ext>
              </a:extLst>
            </p:cNvPr>
            <p:cNvSpPr txBox="1"/>
            <p:nvPr/>
          </p:nvSpPr>
          <p:spPr>
            <a:xfrm>
              <a:off x="8667082" y="2153115"/>
              <a:ext cx="280179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70C0"/>
                  </a:solidFill>
                </a:defRPr>
              </a:lvl1pPr>
            </a:lstStyle>
            <a:p>
              <a:r>
                <a:rPr lang="en-US" sz="1800">
                  <a:solidFill>
                    <a:srgbClr val="07A0E1"/>
                  </a:solidFill>
                </a:rPr>
                <a:t>GAP VERIFICATION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8E2A144B-E912-40D5-DBD6-620480CA15AF}"/>
                </a:ext>
              </a:extLst>
            </p:cNvPr>
            <p:cNvSpPr txBox="1"/>
            <p:nvPr/>
          </p:nvSpPr>
          <p:spPr>
            <a:xfrm>
              <a:off x="8082437" y="2479621"/>
              <a:ext cx="315828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algn="ctr"/>
              <a:r>
                <a:rPr lang="en-US" sz="1600" dirty="0"/>
                <a:t>Gaps in a candidate’s </a:t>
              </a:r>
            </a:p>
            <a:p>
              <a:pPr algn="ctr"/>
              <a:r>
                <a:rPr lang="en-US" sz="1600" dirty="0"/>
                <a:t>employment history is verified </a:t>
              </a:r>
            </a:p>
            <a:p>
              <a:pPr algn="ctr"/>
              <a:r>
                <a:rPr lang="en-US" sz="1600" dirty="0"/>
                <a:t>to cross-check the cause for </a:t>
              </a:r>
            </a:p>
            <a:p>
              <a:pPr algn="ctr"/>
              <a:r>
                <a:rPr lang="en-US" sz="1600" dirty="0"/>
                <a:t>the gaps</a:t>
              </a:r>
            </a:p>
          </p:txBody>
        </p:sp>
        <p:pic>
          <p:nvPicPr>
            <p:cNvPr id="41" name="Picture 8" descr="Report ">
              <a:extLst>
                <a:ext uri="{FF2B5EF4-FFF2-40B4-BE49-F238E27FC236}">
                  <a16:creationId xmlns:a16="http://schemas.microsoft.com/office/drawing/2014/main" xmlns="" id="{C65CC1B4-41E0-9492-1132-918227CF0E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0723" y="1617917"/>
              <a:ext cx="481709" cy="481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555654" y="3871343"/>
            <a:ext cx="3183967" cy="2353925"/>
            <a:chOff x="832000" y="4175375"/>
            <a:chExt cx="3183967" cy="2353925"/>
          </a:xfrm>
        </p:grpSpPr>
        <p:sp>
          <p:nvSpPr>
            <p:cNvPr id="17" name="Rectangle: Rounded Corners 8">
              <a:extLst>
                <a:ext uri="{FF2B5EF4-FFF2-40B4-BE49-F238E27FC236}">
                  <a16:creationId xmlns:a16="http://schemas.microsoft.com/office/drawing/2014/main" xmlns="" id="{0B917A43-26D0-C1CE-C638-68EE721D2EC8}"/>
                </a:ext>
              </a:extLst>
            </p:cNvPr>
            <p:cNvSpPr/>
            <p:nvPr/>
          </p:nvSpPr>
          <p:spPr>
            <a:xfrm>
              <a:off x="877499" y="4175375"/>
              <a:ext cx="3092968" cy="2353925"/>
            </a:xfrm>
            <a:prstGeom prst="roundRect">
              <a:avLst>
                <a:gd name="adj" fmla="val 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A0E1"/>
                </a:solidFill>
              </a:endParaRPr>
            </a:p>
          </p:txBody>
        </p:sp>
        <p:pic>
          <p:nvPicPr>
            <p:cNvPr id="43" name="Image 1" descr="preencoded.png">
              <a:extLst>
                <a:ext uri="{FF2B5EF4-FFF2-40B4-BE49-F238E27FC236}">
                  <a16:creationId xmlns:a16="http://schemas.microsoft.com/office/drawing/2014/main" xmlns="" id="{18F44F27-8AED-0962-2F58-4A79018C9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50000"/>
            </a:blip>
            <a:stretch>
              <a:fillRect/>
            </a:stretch>
          </p:blipFill>
          <p:spPr>
            <a:xfrm>
              <a:off x="2134453" y="4317691"/>
              <a:ext cx="579061" cy="579061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F63DB1C9-3DFB-D460-570E-96AD18624F99}"/>
                </a:ext>
              </a:extLst>
            </p:cNvPr>
            <p:cNvSpPr txBox="1"/>
            <p:nvPr/>
          </p:nvSpPr>
          <p:spPr>
            <a:xfrm>
              <a:off x="832000" y="4935326"/>
              <a:ext cx="31839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70C0"/>
                  </a:solidFill>
                </a:defRPr>
              </a:lvl1pPr>
            </a:lstStyle>
            <a:p>
              <a:pPr algn="ctr"/>
              <a:r>
                <a:rPr lang="en-US" sz="1800">
                  <a:solidFill>
                    <a:srgbClr val="07A0E1"/>
                  </a:solidFill>
                </a:rPr>
                <a:t>OFFER SHOPPER ALERT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E0521E61-FD3B-E402-779B-1361DE011955}"/>
                </a:ext>
              </a:extLst>
            </p:cNvPr>
            <p:cNvSpPr txBox="1"/>
            <p:nvPr/>
          </p:nvSpPr>
          <p:spPr>
            <a:xfrm>
              <a:off x="844843" y="5271936"/>
              <a:ext cx="315828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algn="ctr"/>
              <a:r>
                <a:rPr lang="en-US" sz="1600"/>
                <a:t>We detect if a candidate is </a:t>
              </a:r>
            </a:p>
            <a:p>
              <a:pPr algn="ctr"/>
              <a:r>
                <a:rPr lang="en-US" sz="1600"/>
                <a:t>actively looking for new jobs, helping you identify </a:t>
              </a:r>
            </a:p>
            <a:p>
              <a:pPr algn="ctr"/>
              <a:r>
                <a:rPr lang="en-US" sz="1600"/>
                <a:t>potential risks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876267" y="3836456"/>
            <a:ext cx="3162527" cy="2353925"/>
            <a:chOff x="4289166" y="4175375"/>
            <a:chExt cx="3162527" cy="2353925"/>
          </a:xfrm>
        </p:grpSpPr>
        <p:sp>
          <p:nvSpPr>
            <p:cNvPr id="19" name="Rectangle: Rounded Corners 8">
              <a:extLst>
                <a:ext uri="{FF2B5EF4-FFF2-40B4-BE49-F238E27FC236}">
                  <a16:creationId xmlns:a16="http://schemas.microsoft.com/office/drawing/2014/main" xmlns="" id="{0B917A43-26D0-C1CE-C638-68EE721D2EC8}"/>
                </a:ext>
              </a:extLst>
            </p:cNvPr>
            <p:cNvSpPr/>
            <p:nvPr/>
          </p:nvSpPr>
          <p:spPr>
            <a:xfrm>
              <a:off x="4323945" y="4175375"/>
              <a:ext cx="3092968" cy="2353925"/>
            </a:xfrm>
            <a:prstGeom prst="roundRect">
              <a:avLst>
                <a:gd name="adj" fmla="val 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A0E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4A42294-2C08-9BED-0A8B-F2B456CF4904}"/>
                </a:ext>
              </a:extLst>
            </p:cNvPr>
            <p:cNvSpPr txBox="1"/>
            <p:nvPr/>
          </p:nvSpPr>
          <p:spPr>
            <a:xfrm>
              <a:off x="4289166" y="4919937"/>
              <a:ext cx="31625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70C0"/>
                  </a:solidFill>
                </a:defRPr>
              </a:lvl1pPr>
            </a:lstStyle>
            <a:p>
              <a:pPr algn="ctr"/>
              <a:r>
                <a:rPr lang="en-US" sz="1800">
                  <a:solidFill>
                    <a:srgbClr val="07A0E1"/>
                  </a:solidFill>
                </a:rPr>
                <a:t>MOONLIGHTING CHECK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5A8CA3A-1196-C0BF-03F8-16CC96D46536}"/>
                </a:ext>
              </a:extLst>
            </p:cNvPr>
            <p:cNvSpPr txBox="1"/>
            <p:nvPr/>
          </p:nvSpPr>
          <p:spPr>
            <a:xfrm>
              <a:off x="4369859" y="5402145"/>
              <a:ext cx="30011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algn="ctr"/>
              <a:r>
                <a:rPr lang="en-US" sz="1600"/>
                <a:t>We implement UAN and Form 26 AS verification to identify potential dual employment.</a:t>
              </a:r>
            </a:p>
          </p:txBody>
        </p:sp>
        <p:pic>
          <p:nvPicPr>
            <p:cNvPr id="52" name="Graphic 28" descr="Social network with solid fill">
              <a:extLst>
                <a:ext uri="{FF2B5EF4-FFF2-40B4-BE49-F238E27FC236}">
                  <a16:creationId xmlns:a16="http://schemas.microsoft.com/office/drawing/2014/main" xmlns="" id="{388C5EFA-04AD-35DA-BF50-9C821ADCD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5601530" y="4358954"/>
              <a:ext cx="537798" cy="537798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968380" y="3804572"/>
            <a:ext cx="3688265" cy="2353925"/>
            <a:chOff x="7669325" y="4175375"/>
            <a:chExt cx="3688265" cy="2353925"/>
          </a:xfrm>
        </p:grpSpPr>
        <p:sp>
          <p:nvSpPr>
            <p:cNvPr id="21" name="Rectangle: Rounded Corners 8">
              <a:extLst>
                <a:ext uri="{FF2B5EF4-FFF2-40B4-BE49-F238E27FC236}">
                  <a16:creationId xmlns:a16="http://schemas.microsoft.com/office/drawing/2014/main" xmlns="" id="{0B917A43-26D0-C1CE-C638-68EE721D2EC8}"/>
                </a:ext>
              </a:extLst>
            </p:cNvPr>
            <p:cNvSpPr/>
            <p:nvPr/>
          </p:nvSpPr>
          <p:spPr>
            <a:xfrm>
              <a:off x="7966973" y="4175375"/>
              <a:ext cx="3092968" cy="2353925"/>
            </a:xfrm>
            <a:prstGeom prst="roundRect">
              <a:avLst>
                <a:gd name="adj" fmla="val 906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7A0E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6C5DC4F-2F21-83DB-F01D-B8C021B44E2D}"/>
                </a:ext>
              </a:extLst>
            </p:cNvPr>
            <p:cNvSpPr txBox="1"/>
            <p:nvPr/>
          </p:nvSpPr>
          <p:spPr>
            <a:xfrm>
              <a:off x="7669325" y="4867655"/>
              <a:ext cx="368826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2000" b="1">
                  <a:solidFill>
                    <a:srgbClr val="0070C0"/>
                  </a:solidFill>
                </a:defRPr>
              </a:lvl1pPr>
            </a:lstStyle>
            <a:p>
              <a:pPr algn="ctr"/>
              <a:r>
                <a:rPr lang="en-US" sz="1800">
                  <a:solidFill>
                    <a:srgbClr val="07A0E1"/>
                  </a:solidFill>
                </a:rPr>
                <a:t>STATEMENT CHECK</a:t>
              </a:r>
            </a:p>
            <a:p>
              <a:pPr algn="ctr"/>
              <a:r>
                <a:rPr lang="en-US" sz="1800">
                  <a:solidFill>
                    <a:srgbClr val="07A0E1"/>
                  </a:solidFill>
                </a:rPr>
                <a:t>INTELLIGENCE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2643DE90-990E-3B24-3974-245E8013F0A5}"/>
                </a:ext>
              </a:extLst>
            </p:cNvPr>
            <p:cNvSpPr txBox="1"/>
            <p:nvPr/>
          </p:nvSpPr>
          <p:spPr>
            <a:xfrm>
              <a:off x="7934317" y="5402984"/>
              <a:ext cx="3158280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algn="ctr"/>
              <a:r>
                <a:rPr lang="en-US" sz="1600"/>
                <a:t>We assess financial statements,</a:t>
              </a:r>
            </a:p>
            <a:p>
              <a:pPr algn="ctr"/>
              <a:r>
                <a:rPr lang="en-US" sz="1600"/>
                <a:t>PF interval/stop intelligence, </a:t>
              </a:r>
            </a:p>
            <a:p>
              <a:pPr algn="ctr"/>
              <a:r>
                <a:rPr lang="en-US" sz="1600"/>
                <a:t>and bank statements for inconsistencies</a:t>
              </a:r>
            </a:p>
          </p:txBody>
        </p:sp>
        <p:pic>
          <p:nvPicPr>
            <p:cNvPr id="57" name="Image 3" descr="preencoded.png">
              <a:extLst>
                <a:ext uri="{FF2B5EF4-FFF2-40B4-BE49-F238E27FC236}">
                  <a16:creationId xmlns:a16="http://schemas.microsoft.com/office/drawing/2014/main" xmlns="" id="{BF9DC6CC-EECE-23EA-820C-50928B126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biLevel thresh="50000"/>
            </a:blip>
            <a:stretch>
              <a:fillRect/>
            </a:stretch>
          </p:blipFill>
          <p:spPr>
            <a:xfrm>
              <a:off x="9260651" y="4325860"/>
              <a:ext cx="505612" cy="505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951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345" y="-14808"/>
            <a:ext cx="12192000" cy="6888388"/>
            <a:chOff x="0" y="-15876"/>
            <a:chExt cx="12192000" cy="688838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876"/>
              <a:ext cx="12183298" cy="6853105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 rot="10800000">
              <a:off x="0" y="6440982"/>
              <a:ext cx="12192000" cy="43153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 rot="10800000">
              <a:off x="0" y="6350191"/>
              <a:ext cx="12192000" cy="100413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nip Same Side Corner Rectangle 59"/>
            <p:cNvSpPr/>
            <p:nvPr/>
          </p:nvSpPr>
          <p:spPr>
            <a:xfrm>
              <a:off x="10312429" y="6297034"/>
              <a:ext cx="1239352" cy="49876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691628" y="62946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07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10800000">
              <a:off x="0" y="305783"/>
              <a:ext cx="12192000" cy="129911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nip Same Side Corner Rectangle 62"/>
            <p:cNvSpPr/>
            <p:nvPr/>
          </p:nvSpPr>
          <p:spPr>
            <a:xfrm rot="10800000">
              <a:off x="9588311" y="9829"/>
              <a:ext cx="2058322" cy="6555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0800000">
              <a:off x="0" y="-2"/>
              <a:ext cx="12192000" cy="335281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354" y="51802"/>
              <a:ext cx="1358419" cy="573555"/>
            </a:xfrm>
            <a:prstGeom prst="rect">
              <a:avLst/>
            </a:prstGeom>
          </p:spPr>
        </p:pic>
      </p:grpSp>
      <p:sp>
        <p:nvSpPr>
          <p:cNvPr id="110" name="Object 2">
            <a:extLst>
              <a:ext uri="{FF2B5EF4-FFF2-40B4-BE49-F238E27FC236}">
                <a16:creationId xmlns:a16="http://schemas.microsoft.com/office/drawing/2014/main" xmlns="" id="{50A6C3C0-7F54-7AC7-2FBC-594609A6B805}"/>
              </a:ext>
            </a:extLst>
          </p:cNvPr>
          <p:cNvSpPr/>
          <p:nvPr/>
        </p:nvSpPr>
        <p:spPr>
          <a:xfrm>
            <a:off x="5179948" y="626215"/>
            <a:ext cx="1832104" cy="51468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3983"/>
              </a:lnSpc>
              <a:spcAft>
                <a:spcPts val="600"/>
              </a:spcAft>
            </a:pPr>
            <a:endParaRPr lang="en-US" sz="2200" b="1" u="sng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054374-D76B-973F-5094-AE96D9F16656}"/>
              </a:ext>
            </a:extLst>
          </p:cNvPr>
          <p:cNvSpPr txBox="1"/>
          <p:nvPr/>
        </p:nvSpPr>
        <p:spPr>
          <a:xfrm>
            <a:off x="8795646" y="1292324"/>
            <a:ext cx="2157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07A0E1"/>
                </a:solidFill>
              </a:rPr>
              <a:t>EDUCATION</a:t>
            </a:r>
          </a:p>
          <a:p>
            <a:r>
              <a:rPr lang="en-US" b="1">
                <a:solidFill>
                  <a:srgbClr val="07A0E1"/>
                </a:solidFill>
              </a:rPr>
              <a:t>CHECK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6BC4E76-915F-A462-392B-24DCEFC8E794}"/>
              </a:ext>
            </a:extLst>
          </p:cNvPr>
          <p:cNvSpPr txBox="1"/>
          <p:nvPr/>
        </p:nvSpPr>
        <p:spPr>
          <a:xfrm>
            <a:off x="1552274" y="3003020"/>
            <a:ext cx="2157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sz="1800" dirty="0">
                <a:solidFill>
                  <a:srgbClr val="07A0E1"/>
                </a:solidFill>
              </a:rPr>
              <a:t>CRIMINAL</a:t>
            </a:r>
          </a:p>
          <a:p>
            <a:r>
              <a:rPr lang="en-US" sz="1800" dirty="0">
                <a:solidFill>
                  <a:srgbClr val="07A0E1"/>
                </a:solidFill>
              </a:rPr>
              <a:t>CHECK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BE3BBD-8229-E302-36ED-BB54FC1B3C17}"/>
              </a:ext>
            </a:extLst>
          </p:cNvPr>
          <p:cNvSpPr txBox="1"/>
          <p:nvPr/>
        </p:nvSpPr>
        <p:spPr>
          <a:xfrm>
            <a:off x="5101178" y="2992055"/>
            <a:ext cx="2157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sz="1800">
                <a:solidFill>
                  <a:srgbClr val="07A0E1"/>
                </a:solidFill>
              </a:rPr>
              <a:t>EMPLOYMENT</a:t>
            </a:r>
          </a:p>
          <a:p>
            <a:r>
              <a:rPr lang="en-US" sz="1800">
                <a:solidFill>
                  <a:srgbClr val="07A0E1"/>
                </a:solidFill>
              </a:rPr>
              <a:t>CHECK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629449-DB3D-51AE-206F-7120A2E427CC}"/>
              </a:ext>
            </a:extLst>
          </p:cNvPr>
          <p:cNvSpPr txBox="1"/>
          <p:nvPr/>
        </p:nvSpPr>
        <p:spPr>
          <a:xfrm>
            <a:off x="8782946" y="2873549"/>
            <a:ext cx="2157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sz="1800">
                <a:solidFill>
                  <a:srgbClr val="07A0E1"/>
                </a:solidFill>
              </a:rPr>
              <a:t>REFERENCE</a:t>
            </a:r>
          </a:p>
          <a:p>
            <a:r>
              <a:rPr lang="en-US" sz="1800">
                <a:solidFill>
                  <a:srgbClr val="07A0E1"/>
                </a:solidFill>
              </a:rPr>
              <a:t>CHECK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2A144B-E912-40D5-DBD6-620480CA15AF}"/>
              </a:ext>
            </a:extLst>
          </p:cNvPr>
          <p:cNvSpPr txBox="1"/>
          <p:nvPr/>
        </p:nvSpPr>
        <p:spPr>
          <a:xfrm>
            <a:off x="7994284" y="2085349"/>
            <a:ext cx="28036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Validation of academic credentials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E55183-DEFD-B876-DDA1-390528097176}"/>
              </a:ext>
            </a:extLst>
          </p:cNvPr>
          <p:cNvSpPr txBox="1"/>
          <p:nvPr/>
        </p:nvSpPr>
        <p:spPr>
          <a:xfrm>
            <a:off x="707161" y="3690202"/>
            <a:ext cx="29925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600" dirty="0"/>
              <a:t>Reporting any criminal/civil case filed against the candidate.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7B9684F-4747-6D8C-98B4-7596E36BF8A9}"/>
              </a:ext>
            </a:extLst>
          </p:cNvPr>
          <p:cNvSpPr txBox="1"/>
          <p:nvPr/>
        </p:nvSpPr>
        <p:spPr>
          <a:xfrm>
            <a:off x="4325402" y="3715602"/>
            <a:ext cx="334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600"/>
              <a:t>Validation of genuineness of </a:t>
            </a:r>
          </a:p>
          <a:p>
            <a:r>
              <a:rPr lang="en-US" sz="1600"/>
              <a:t>earlier employment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708ACDC-D12B-4905-7978-3C2741E3489E}"/>
              </a:ext>
            </a:extLst>
          </p:cNvPr>
          <p:cNvSpPr txBox="1"/>
          <p:nvPr/>
        </p:nvSpPr>
        <p:spPr>
          <a:xfrm>
            <a:off x="7949363" y="3603180"/>
            <a:ext cx="334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600"/>
              <a:t>Conducted through the reporting authority of the individual during their previous employment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BE5DBEE-3CCB-73B3-CAB3-A5B9396288BB}"/>
              </a:ext>
            </a:extLst>
          </p:cNvPr>
          <p:cNvSpPr txBox="1"/>
          <p:nvPr/>
        </p:nvSpPr>
        <p:spPr>
          <a:xfrm>
            <a:off x="684397" y="5314229"/>
            <a:ext cx="3109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600"/>
              <a:t>Check if the candidate is subject </a:t>
            </a:r>
          </a:p>
          <a:p>
            <a:r>
              <a:rPr lang="en-US" sz="1600"/>
              <a:t>to drug abuse. Involves various levels of tests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C0AEC04-9CFC-C4BE-B21A-BD741115F3E0}"/>
              </a:ext>
            </a:extLst>
          </p:cNvPr>
          <p:cNvSpPr txBox="1"/>
          <p:nvPr/>
        </p:nvSpPr>
        <p:spPr>
          <a:xfrm>
            <a:off x="4214937" y="5419818"/>
            <a:ext cx="32941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sz="1600"/>
              <a:t>Track and report negative candidate's in public/proprietary database.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432E23F-80EC-1BB6-261E-E8FC53C69FB5}"/>
              </a:ext>
            </a:extLst>
          </p:cNvPr>
          <p:cNvSpPr txBox="1"/>
          <p:nvPr/>
        </p:nvSpPr>
        <p:spPr>
          <a:xfrm>
            <a:off x="1520213" y="4571452"/>
            <a:ext cx="2157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sz="1800">
                <a:solidFill>
                  <a:srgbClr val="07A0E1"/>
                </a:solidFill>
              </a:rPr>
              <a:t>DRUG</a:t>
            </a:r>
          </a:p>
          <a:p>
            <a:r>
              <a:rPr lang="en-US" sz="1800">
                <a:solidFill>
                  <a:srgbClr val="07A0E1"/>
                </a:solidFill>
              </a:rPr>
              <a:t>TEST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FB030F5-3307-339B-04FF-919D56E850D2}"/>
              </a:ext>
            </a:extLst>
          </p:cNvPr>
          <p:cNvSpPr txBox="1"/>
          <p:nvPr/>
        </p:nvSpPr>
        <p:spPr>
          <a:xfrm>
            <a:off x="5088478" y="4637834"/>
            <a:ext cx="2157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 sz="1800">
                <a:solidFill>
                  <a:srgbClr val="07A0E1"/>
                </a:solidFill>
              </a:rPr>
              <a:t>DATABASE</a:t>
            </a:r>
          </a:p>
          <a:p>
            <a:r>
              <a:rPr lang="en-US" sz="1800">
                <a:solidFill>
                  <a:srgbClr val="07A0E1"/>
                </a:solidFill>
              </a:rPr>
              <a:t>VERIFICATION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07161" y="1377189"/>
            <a:ext cx="2992529" cy="1297373"/>
            <a:chOff x="707161" y="1377189"/>
            <a:chExt cx="2992529" cy="12973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3D07185-8DD7-8BA9-CCD5-36CB5B261B05}"/>
                </a:ext>
              </a:extLst>
            </p:cNvPr>
            <p:cNvSpPr txBox="1"/>
            <p:nvPr/>
          </p:nvSpPr>
          <p:spPr>
            <a:xfrm>
              <a:off x="1487472" y="1390714"/>
              <a:ext cx="215762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7A0E1"/>
                  </a:solidFill>
                </a:rPr>
                <a:t>ADDRESS</a:t>
              </a:r>
            </a:p>
            <a:p>
              <a:r>
                <a:rPr lang="en-US" b="1" dirty="0">
                  <a:solidFill>
                    <a:srgbClr val="07A0E1"/>
                  </a:solidFill>
                </a:rPr>
                <a:t>CHECK</a:t>
              </a:r>
              <a:endParaRPr lang="en-US" sz="1400" b="1" dirty="0">
                <a:solidFill>
                  <a:srgbClr val="07A0E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2AE1F7D-C06D-3D27-5200-96DC0B8DD8BE}"/>
                </a:ext>
              </a:extLst>
            </p:cNvPr>
            <p:cNvSpPr txBox="1"/>
            <p:nvPr/>
          </p:nvSpPr>
          <p:spPr>
            <a:xfrm>
              <a:off x="707161" y="2089787"/>
              <a:ext cx="299252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Validation of current and permanent address</a:t>
              </a:r>
            </a:p>
          </p:txBody>
        </p:sp>
        <p:pic>
          <p:nvPicPr>
            <p:cNvPr id="1028" name="Picture 4" descr="Home address ">
              <a:extLst>
                <a:ext uri="{FF2B5EF4-FFF2-40B4-BE49-F238E27FC236}">
                  <a16:creationId xmlns:a16="http://schemas.microsoft.com/office/drawing/2014/main" xmlns="" id="{EB99C624-BD3E-FA4B-E2BA-AF7E097F5C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61" y="1377189"/>
              <a:ext cx="571780" cy="571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andcuffs ">
            <a:extLst>
              <a:ext uri="{FF2B5EF4-FFF2-40B4-BE49-F238E27FC236}">
                <a16:creationId xmlns:a16="http://schemas.microsoft.com/office/drawing/2014/main" xmlns="" id="{9925EC5F-024C-E9C7-2ABC-812230EBE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1" y="2986404"/>
            <a:ext cx="580447" cy="5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ob search ">
            <a:extLst>
              <a:ext uri="{FF2B5EF4-FFF2-40B4-BE49-F238E27FC236}">
                <a16:creationId xmlns:a16="http://schemas.microsoft.com/office/drawing/2014/main" xmlns="" id="{321E369A-A5A3-73B6-8C66-CB1E41706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662" y="2984717"/>
            <a:ext cx="556734" cy="55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eck ">
            <a:extLst>
              <a:ext uri="{FF2B5EF4-FFF2-40B4-BE49-F238E27FC236}">
                <a16:creationId xmlns:a16="http://schemas.microsoft.com/office/drawing/2014/main" xmlns="" id="{7B8C74CD-E9A3-DE3C-9DF4-75CB59282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524" y="2935527"/>
            <a:ext cx="543370" cy="5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Drug test ">
            <a:extLst>
              <a:ext uri="{FF2B5EF4-FFF2-40B4-BE49-F238E27FC236}">
                <a16:creationId xmlns:a16="http://schemas.microsoft.com/office/drawing/2014/main" xmlns="" id="{4E017A83-4600-4EDA-4B6A-B9482521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17" y="4619216"/>
            <a:ext cx="519462" cy="5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Folder ">
            <a:extLst>
              <a:ext uri="{FF2B5EF4-FFF2-40B4-BE49-F238E27FC236}">
                <a16:creationId xmlns:a16="http://schemas.microsoft.com/office/drawing/2014/main" xmlns="" id="{33B7499D-7C12-DCD9-017B-525A433D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02" y="4696475"/>
            <a:ext cx="486094" cy="48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9AFB91-07E1-CF67-5D89-94A12E4C5326}"/>
              </a:ext>
            </a:extLst>
          </p:cNvPr>
          <p:cNvSpPr txBox="1"/>
          <p:nvPr/>
        </p:nvSpPr>
        <p:spPr>
          <a:xfrm>
            <a:off x="604108" y="623795"/>
            <a:ext cx="3721294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983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333333"/>
                </a:solidFill>
                <a:latin typeface="Calibri"/>
                <a:cs typeface="Calibri"/>
              </a:rPr>
              <a:t>PRIMARY </a:t>
            </a:r>
            <a:r>
              <a:rPr lang="en-US" sz="3600" b="1" dirty="0">
                <a:solidFill>
                  <a:srgbClr val="07A0E1"/>
                </a:solidFill>
                <a:latin typeface="Calibri"/>
                <a:cs typeface="Calibri"/>
              </a:rPr>
              <a:t>CHECKS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90977" y="1272186"/>
            <a:ext cx="3328631" cy="1372392"/>
            <a:chOff x="4290977" y="1272186"/>
            <a:chExt cx="3328631" cy="13723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956850C-CF1F-225F-AC76-F3A898B7F5CE}"/>
                </a:ext>
              </a:extLst>
            </p:cNvPr>
            <p:cNvSpPr txBox="1"/>
            <p:nvPr/>
          </p:nvSpPr>
          <p:spPr>
            <a:xfrm>
              <a:off x="5057676" y="1272186"/>
              <a:ext cx="215762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solidFill>
                    <a:srgbClr val="07A0E1"/>
                  </a:solidFill>
                </a:rPr>
                <a:t>IDENTIFICATION</a:t>
              </a:r>
            </a:p>
            <a:p>
              <a:r>
                <a:rPr lang="en-US" b="1">
                  <a:solidFill>
                    <a:srgbClr val="07A0E1"/>
                  </a:solidFill>
                </a:rPr>
                <a:t>CHECK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338207F-975B-7B61-807A-E56F88217236}"/>
                </a:ext>
              </a:extLst>
            </p:cNvPr>
            <p:cNvSpPr txBox="1"/>
            <p:nvPr/>
          </p:nvSpPr>
          <p:spPr>
            <a:xfrm>
              <a:off x="4290977" y="2059803"/>
              <a:ext cx="3328631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/>
                <a:t>Validation of ID based on government issued documents/cards</a:t>
              </a:r>
            </a:p>
          </p:txBody>
        </p:sp>
        <p:pic>
          <p:nvPicPr>
            <p:cNvPr id="8" name="Picture 8" descr="Face detection ">
              <a:extLst>
                <a:ext uri="{FF2B5EF4-FFF2-40B4-BE49-F238E27FC236}">
                  <a16:creationId xmlns:a16="http://schemas.microsoft.com/office/drawing/2014/main" xmlns="" id="{4265B91C-1530-0773-53B1-BED0B6A7B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402" y="1304926"/>
              <a:ext cx="541019" cy="54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6" descr="Mortarboard ">
            <a:extLst>
              <a:ext uri="{FF2B5EF4-FFF2-40B4-BE49-F238E27FC236}">
                <a16:creationId xmlns:a16="http://schemas.microsoft.com/office/drawing/2014/main" xmlns="" id="{38C2AEDA-9747-25F0-4057-6AD5CFA7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81" y="1339616"/>
            <a:ext cx="528613" cy="52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F07098C-7867-FD32-7625-CCA84020CE28}"/>
              </a:ext>
            </a:extLst>
          </p:cNvPr>
          <p:cNvCxnSpPr/>
          <p:nvPr/>
        </p:nvCxnSpPr>
        <p:spPr>
          <a:xfrm>
            <a:off x="3819219" y="1537027"/>
            <a:ext cx="0" cy="45404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0970D2ED-C524-A982-4A3E-FC4AE6D1495E}"/>
              </a:ext>
            </a:extLst>
          </p:cNvPr>
          <p:cNvCxnSpPr/>
          <p:nvPr/>
        </p:nvCxnSpPr>
        <p:spPr>
          <a:xfrm>
            <a:off x="7688316" y="1617652"/>
            <a:ext cx="0" cy="45404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F4BB074-4721-3B4B-A741-61103DAC854E}"/>
              </a:ext>
            </a:extLst>
          </p:cNvPr>
          <p:cNvCxnSpPr/>
          <p:nvPr/>
        </p:nvCxnSpPr>
        <p:spPr>
          <a:xfrm>
            <a:off x="503054" y="2722243"/>
            <a:ext cx="111858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32055914-18EE-7043-AA02-C243A994F708}"/>
              </a:ext>
            </a:extLst>
          </p:cNvPr>
          <p:cNvCxnSpPr/>
          <p:nvPr/>
        </p:nvCxnSpPr>
        <p:spPr>
          <a:xfrm>
            <a:off x="527974" y="4533326"/>
            <a:ext cx="1118589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79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-34983" y="54016"/>
            <a:ext cx="12192000" cy="6888388"/>
            <a:chOff x="0" y="-15876"/>
            <a:chExt cx="12192000" cy="6888388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876"/>
              <a:ext cx="12183298" cy="6853105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 rot="10800000">
              <a:off x="0" y="6440982"/>
              <a:ext cx="12192000" cy="43153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 rot="10800000">
              <a:off x="0" y="6350191"/>
              <a:ext cx="12192000" cy="100413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nip Same Side Corner Rectangle 76"/>
            <p:cNvSpPr/>
            <p:nvPr/>
          </p:nvSpPr>
          <p:spPr>
            <a:xfrm>
              <a:off x="10312429" y="6297034"/>
              <a:ext cx="1239352" cy="49876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691628" y="62946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08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10800000">
              <a:off x="0" y="305783"/>
              <a:ext cx="12192000" cy="129911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nip Same Side Corner Rectangle 79"/>
            <p:cNvSpPr/>
            <p:nvPr/>
          </p:nvSpPr>
          <p:spPr>
            <a:xfrm rot="10800000">
              <a:off x="9588311" y="9829"/>
              <a:ext cx="2058322" cy="6555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0800000">
              <a:off x="0" y="-2"/>
              <a:ext cx="12192000" cy="335281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354" y="51802"/>
              <a:ext cx="1358419" cy="573555"/>
            </a:xfrm>
            <a:prstGeom prst="rect">
              <a:avLst/>
            </a:prstGeom>
          </p:spPr>
        </p:pic>
      </p:grpSp>
      <p:sp>
        <p:nvSpPr>
          <p:cNvPr id="4" name="Type Title">
            <a:extLst>
              <a:ext uri="{FF2B5EF4-FFF2-40B4-BE49-F238E27FC236}">
                <a16:creationId xmlns:a16="http://schemas.microsoft.com/office/drawing/2014/main" xmlns="" id="{C2D1DBBD-EFC4-6264-6AE9-2A78624F93D1}"/>
              </a:ext>
            </a:extLst>
          </p:cNvPr>
          <p:cNvSpPr txBox="1"/>
          <p:nvPr/>
        </p:nvSpPr>
        <p:spPr>
          <a:xfrm>
            <a:off x="551543" y="653067"/>
            <a:ext cx="12183634" cy="5924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800" b="0" cap="all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r>
              <a:rPr lang="en-US" sz="3600" b="1" dirty="0">
                <a:solidFill>
                  <a:srgbClr val="333333"/>
                </a:solidFill>
              </a:rPr>
              <a:t>Market </a:t>
            </a:r>
            <a:r>
              <a:rPr lang="en-US" sz="3600" b="1" dirty="0">
                <a:solidFill>
                  <a:srgbClr val="07A0E1"/>
                </a:solidFill>
              </a:rPr>
              <a:t>Segments Covered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551543" y="1548592"/>
            <a:ext cx="1423275" cy="1049591"/>
            <a:chOff x="551543" y="1548592"/>
            <a:chExt cx="1423275" cy="10495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69" y="1548592"/>
              <a:ext cx="663022" cy="6630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1543" y="2228851"/>
              <a:ext cx="14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333333"/>
                  </a:solidFill>
                </a:rPr>
                <a:t>HEALTHCARE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897316" y="1405467"/>
            <a:ext cx="1319207" cy="1192716"/>
            <a:chOff x="2897316" y="1405467"/>
            <a:chExt cx="1319207" cy="11927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096" y="1405467"/>
              <a:ext cx="822272" cy="8222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897316" y="2228851"/>
              <a:ext cx="13192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333333"/>
                  </a:solidFill>
                </a:rPr>
                <a:t>EDUCATION</a:t>
              </a:r>
              <a:endParaRPr lang="en-US">
                <a:solidFill>
                  <a:srgbClr val="333333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39021" y="1443567"/>
            <a:ext cx="1091324" cy="1154616"/>
            <a:chOff x="5139021" y="1443567"/>
            <a:chExt cx="1091324" cy="115461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999" y="1443567"/>
              <a:ext cx="775897" cy="77589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139021" y="2228851"/>
              <a:ext cx="10913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333333"/>
                  </a:solidFill>
                </a:rPr>
                <a:t>BANKING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152843" y="1384300"/>
            <a:ext cx="1407245" cy="1213883"/>
            <a:chOff x="7152843" y="1384300"/>
            <a:chExt cx="1407245" cy="1213883"/>
          </a:xfrm>
        </p:grpSpPr>
        <p:sp>
          <p:nvSpPr>
            <p:cNvPr id="17" name="Rectangle 16"/>
            <p:cNvSpPr/>
            <p:nvPr/>
          </p:nvSpPr>
          <p:spPr>
            <a:xfrm>
              <a:off x="7152843" y="2228851"/>
              <a:ext cx="140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3333"/>
                  </a:solidFill>
                </a:rPr>
                <a:t>HOSPITALITY</a:t>
              </a:r>
              <a:endParaRPr lang="en-US">
                <a:solidFill>
                  <a:srgbClr val="333333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97" t="17277" b="20152"/>
            <a:stretch/>
          </p:blipFill>
          <p:spPr>
            <a:xfrm>
              <a:off x="7232930" y="1384300"/>
              <a:ext cx="1247070" cy="850900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9623231" y="1341159"/>
            <a:ext cx="1117422" cy="1257024"/>
            <a:chOff x="9623231" y="1341159"/>
            <a:chExt cx="1117422" cy="125702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6535" y="1341159"/>
              <a:ext cx="890815" cy="89081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623231" y="2228851"/>
              <a:ext cx="11174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3333"/>
                  </a:solidFill>
                </a:rPr>
                <a:t>IT &amp; TECH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01542" y="3027211"/>
            <a:ext cx="1695450" cy="1098811"/>
            <a:chOff x="439642" y="3027211"/>
            <a:chExt cx="1695450" cy="109881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0F90C8A-CDB8-1F19-3407-7EF42AFC9351}"/>
                </a:ext>
              </a:extLst>
            </p:cNvPr>
            <p:cNvSpPr txBox="1"/>
            <p:nvPr/>
          </p:nvSpPr>
          <p:spPr>
            <a:xfrm>
              <a:off x="439642" y="3787468"/>
              <a:ext cx="16954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>
                  <a:solidFill>
                    <a:srgbClr val="333333"/>
                  </a:solidFill>
                </a:rPr>
                <a:t>CONSTRUCTION</a:t>
              </a:r>
              <a:endParaRPr lang="en-US" sz="1600">
                <a:solidFill>
                  <a:srgbClr val="333333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415" y="3027211"/>
              <a:ext cx="749904" cy="749904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569687" y="2963710"/>
            <a:ext cx="2068644" cy="1177701"/>
            <a:chOff x="2569687" y="2963710"/>
            <a:chExt cx="2068644" cy="117770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FBE0456-F660-8A9D-312B-E6748EE568B1}"/>
                </a:ext>
              </a:extLst>
            </p:cNvPr>
            <p:cNvSpPr txBox="1"/>
            <p:nvPr/>
          </p:nvSpPr>
          <p:spPr>
            <a:xfrm>
              <a:off x="2569687" y="3772079"/>
              <a:ext cx="20686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solidFill>
                    <a:srgbClr val="333333"/>
                  </a:solidFill>
                </a:rPr>
                <a:t>MANUFACTURING</a:t>
              </a:r>
              <a:endParaRPr lang="en-US">
                <a:solidFill>
                  <a:srgbClr val="333333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6004" y="2963710"/>
              <a:ext cx="796011" cy="796011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4641126" y="3020209"/>
            <a:ext cx="2068644" cy="1121202"/>
            <a:chOff x="4641126" y="3020209"/>
            <a:chExt cx="2068644" cy="112120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371" y="3020209"/>
              <a:ext cx="728155" cy="72815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FBE0456-F660-8A9D-312B-E6748EE568B1}"/>
                </a:ext>
              </a:extLst>
            </p:cNvPr>
            <p:cNvSpPr txBox="1"/>
            <p:nvPr/>
          </p:nvSpPr>
          <p:spPr>
            <a:xfrm>
              <a:off x="4641126" y="3772079"/>
              <a:ext cx="20686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>
                  <a:solidFill>
                    <a:srgbClr val="333333"/>
                  </a:solidFill>
                </a:rPr>
                <a:t>LOGISTICS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17365" y="2969409"/>
            <a:ext cx="1795806" cy="1172002"/>
            <a:chOff x="6928465" y="2969409"/>
            <a:chExt cx="1795806" cy="117200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559" y="2969409"/>
              <a:ext cx="787618" cy="78761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09EF2077-3B96-9FD6-130B-55AD63AA77A4}"/>
                </a:ext>
              </a:extLst>
            </p:cNvPr>
            <p:cNvSpPr txBox="1"/>
            <p:nvPr/>
          </p:nvSpPr>
          <p:spPr>
            <a:xfrm>
              <a:off x="6928465" y="3772079"/>
              <a:ext cx="17958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333333"/>
                  </a:solidFill>
                </a:rPr>
                <a:t>REAL ESTATE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9006465" y="2951225"/>
            <a:ext cx="2477955" cy="1190186"/>
            <a:chOff x="9006465" y="2951225"/>
            <a:chExt cx="2477955" cy="119018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AC3DCE8-4AB1-2B7C-EF2B-A4A359850F8C}"/>
                </a:ext>
              </a:extLst>
            </p:cNvPr>
            <p:cNvSpPr txBox="1"/>
            <p:nvPr/>
          </p:nvSpPr>
          <p:spPr>
            <a:xfrm>
              <a:off x="9006465" y="3772079"/>
              <a:ext cx="247795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333333"/>
                  </a:solidFill>
                </a:rPr>
                <a:t>TELECOMMUNICATIONS</a:t>
              </a:r>
              <a:endParaRPr lang="en-US">
                <a:solidFill>
                  <a:srgbClr val="333333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1194" y="2951225"/>
              <a:ext cx="808496" cy="808496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891056" y="4738207"/>
            <a:ext cx="786384" cy="1127305"/>
            <a:chOff x="891056" y="4738207"/>
            <a:chExt cx="786384" cy="11273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D0DEFE6-2E6A-C406-9A77-8C6B759FB52A}"/>
                </a:ext>
              </a:extLst>
            </p:cNvPr>
            <p:cNvSpPr txBox="1"/>
            <p:nvPr/>
          </p:nvSpPr>
          <p:spPr>
            <a:xfrm>
              <a:off x="891056" y="5526958"/>
              <a:ext cx="7863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rgbClr val="333333"/>
                  </a:solidFill>
                </a:rPr>
                <a:t>RETAIL</a:t>
              </a:r>
              <a:endParaRPr lang="en-US" sz="1600">
                <a:solidFill>
                  <a:srgbClr val="333333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151" y="4738207"/>
              <a:ext cx="758194" cy="758194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2749731" y="4707672"/>
            <a:ext cx="1668486" cy="1188618"/>
            <a:chOff x="2648131" y="4707672"/>
            <a:chExt cx="1668486" cy="11886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0B7B6FBA-1D41-5E9A-A0C4-ABDA5665E557}"/>
                </a:ext>
              </a:extLst>
            </p:cNvPr>
            <p:cNvSpPr txBox="1"/>
            <p:nvPr/>
          </p:nvSpPr>
          <p:spPr>
            <a:xfrm>
              <a:off x="2648131" y="5526958"/>
              <a:ext cx="16684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333333"/>
                  </a:solidFill>
                </a:rPr>
                <a:t>LEGAL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952" y="4707672"/>
              <a:ext cx="798845" cy="798845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5110106" y="4601130"/>
            <a:ext cx="1169138" cy="1295160"/>
            <a:chOff x="5351406" y="4601130"/>
            <a:chExt cx="1169138" cy="129516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C216ED4F-1D3D-AFB8-93DA-534C4A880D15}"/>
                </a:ext>
              </a:extLst>
            </p:cNvPr>
            <p:cNvSpPr txBox="1"/>
            <p:nvPr/>
          </p:nvSpPr>
          <p:spPr>
            <a:xfrm>
              <a:off x="5351406" y="5526958"/>
              <a:ext cx="11691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333333"/>
                  </a:solidFill>
                </a:rPr>
                <a:t>ENERGY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589" y="4601130"/>
              <a:ext cx="924772" cy="924772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7332237" y="4603224"/>
            <a:ext cx="1169138" cy="1293066"/>
            <a:chOff x="7624337" y="4603224"/>
            <a:chExt cx="1169138" cy="129306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2F055D0C-7778-FC11-406F-571BB74CD3DB}"/>
                </a:ext>
              </a:extLst>
            </p:cNvPr>
            <p:cNvSpPr txBox="1"/>
            <p:nvPr/>
          </p:nvSpPr>
          <p:spPr>
            <a:xfrm>
              <a:off x="7624337" y="5526958"/>
              <a:ext cx="11691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>
                  <a:solidFill>
                    <a:srgbClr val="333333"/>
                  </a:solidFill>
                </a:rPr>
                <a:t>AVIATION</a:t>
              </a: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5837" y="4603224"/>
              <a:ext cx="906139" cy="906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3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665" y="-9913"/>
            <a:ext cx="12192000" cy="6888388"/>
            <a:chOff x="0" y="-15876"/>
            <a:chExt cx="12192000" cy="68883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876"/>
              <a:ext cx="12183298" cy="685310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 rot="10800000">
              <a:off x="0" y="6440982"/>
              <a:ext cx="12192000" cy="43153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rot="10800000">
              <a:off x="0" y="6350191"/>
              <a:ext cx="12192000" cy="100413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nip Same Side Corner Rectangle 20"/>
            <p:cNvSpPr/>
            <p:nvPr/>
          </p:nvSpPr>
          <p:spPr>
            <a:xfrm>
              <a:off x="10312429" y="6297034"/>
              <a:ext cx="1239352" cy="49876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691628" y="62946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14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>
              <a:off x="0" y="305783"/>
              <a:ext cx="12192000" cy="129911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nip Same Side Corner Rectangle 23"/>
            <p:cNvSpPr/>
            <p:nvPr/>
          </p:nvSpPr>
          <p:spPr>
            <a:xfrm rot="10800000">
              <a:off x="9588311" y="9829"/>
              <a:ext cx="2058322" cy="6555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0800000">
              <a:off x="0" y="-2"/>
              <a:ext cx="12192000" cy="335281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354" y="51802"/>
              <a:ext cx="1358419" cy="573555"/>
            </a:xfrm>
            <a:prstGeom prst="rect">
              <a:avLst/>
            </a:prstGeom>
          </p:spPr>
        </p:pic>
      </p:grpSp>
      <p:sp>
        <p:nvSpPr>
          <p:cNvPr id="3" name="Type Title">
            <a:extLst>
              <a:ext uri="{FF2B5EF4-FFF2-40B4-BE49-F238E27FC236}">
                <a16:creationId xmlns:a16="http://schemas.microsoft.com/office/drawing/2014/main" xmlns="" id="{C2D1DBBD-EFC4-6264-6AE9-2A78624F93D1}"/>
              </a:ext>
            </a:extLst>
          </p:cNvPr>
          <p:cNvSpPr txBox="1"/>
          <p:nvPr/>
        </p:nvSpPr>
        <p:spPr>
          <a:xfrm>
            <a:off x="3962730" y="598107"/>
            <a:ext cx="3969656" cy="5924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800" b="0" cap="all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n-IN" sz="3600" b="1" dirty="0" smtClean="0"/>
              <a:t>MARQUEE</a:t>
            </a:r>
            <a:r>
              <a:rPr lang="en-IN" sz="3600" dirty="0" smtClean="0"/>
              <a:t> </a:t>
            </a:r>
            <a:r>
              <a:rPr lang="en-US" sz="3600" b="1" dirty="0" smtClean="0">
                <a:solidFill>
                  <a:srgbClr val="07A0E1"/>
                </a:solidFill>
              </a:rPr>
              <a:t>clients</a:t>
            </a:r>
            <a:endParaRPr lang="en-US" sz="3600" b="1" dirty="0">
              <a:solidFill>
                <a:srgbClr val="07A0E1"/>
              </a:solidFill>
            </a:endParaRPr>
          </a:p>
        </p:txBody>
      </p:sp>
      <p:sp>
        <p:nvSpPr>
          <p:cNvPr id="7" name="Text 0">
            <a:extLst>
              <a:ext uri="{FF2B5EF4-FFF2-40B4-BE49-F238E27FC236}">
                <a16:creationId xmlns:a16="http://schemas.microsoft.com/office/drawing/2014/main" xmlns="" id="{66AA8EA2-4CA7-8C84-C81C-F042BDA9AA34}"/>
              </a:ext>
            </a:extLst>
          </p:cNvPr>
          <p:cNvSpPr/>
          <p:nvPr/>
        </p:nvSpPr>
        <p:spPr>
          <a:xfrm>
            <a:off x="6160532" y="531614"/>
            <a:ext cx="4815602" cy="601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endParaRPr lang="en-US" sz="37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74C889-FE5D-9560-7CEA-3164CFC3E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5186" y="1376310"/>
            <a:ext cx="8686777" cy="4557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7775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665" y="-9913"/>
            <a:ext cx="12192000" cy="6888388"/>
            <a:chOff x="0" y="-15876"/>
            <a:chExt cx="12192000" cy="688838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876"/>
              <a:ext cx="12183298" cy="685310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 rot="10800000">
              <a:off x="0" y="6440982"/>
              <a:ext cx="12192000" cy="431530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0" y="6350191"/>
              <a:ext cx="12192000" cy="100413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nip Same Side Corner Rectangle 18"/>
            <p:cNvSpPr/>
            <p:nvPr/>
          </p:nvSpPr>
          <p:spPr>
            <a:xfrm>
              <a:off x="10312429" y="6297034"/>
              <a:ext cx="1239352" cy="498764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691628" y="6294638"/>
              <a:ext cx="5501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15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0800000">
              <a:off x="0" y="305783"/>
              <a:ext cx="12192000" cy="129911"/>
            </a:xfrm>
            <a:prstGeom prst="rect">
              <a:avLst/>
            </a:prstGeom>
            <a:solidFill>
              <a:srgbClr val="07A0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nip Same Side Corner Rectangle 21"/>
            <p:cNvSpPr/>
            <p:nvPr/>
          </p:nvSpPr>
          <p:spPr>
            <a:xfrm rot="10800000">
              <a:off x="9588311" y="9829"/>
              <a:ext cx="2058322" cy="655567"/>
            </a:xfrm>
            <a:prstGeom prst="snip2SameRect">
              <a:avLst>
                <a:gd name="adj1" fmla="val 50000"/>
                <a:gd name="adj2" fmla="val 0"/>
              </a:avLst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53535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>
              <a:off x="0" y="-2"/>
              <a:ext cx="12192000" cy="335281"/>
            </a:xfrm>
            <a:prstGeom prst="rect">
              <a:avLst/>
            </a:prstGeom>
            <a:solidFill>
              <a:srgbClr val="3535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0354" y="51802"/>
              <a:ext cx="1358419" cy="57355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87" y="-98404"/>
            <a:ext cx="10934945" cy="7289963"/>
          </a:xfrm>
          <a:prstGeom prst="rect">
            <a:avLst/>
          </a:prstGeom>
        </p:spPr>
      </p:pic>
      <p:sp>
        <p:nvSpPr>
          <p:cNvPr id="6" name="Type Title">
            <a:extLst>
              <a:ext uri="{FF2B5EF4-FFF2-40B4-BE49-F238E27FC236}">
                <a16:creationId xmlns:a16="http://schemas.microsoft.com/office/drawing/2014/main" xmlns="" id="{C2D1DBBD-EFC4-6264-6AE9-2A78624F93D1}"/>
              </a:ext>
            </a:extLst>
          </p:cNvPr>
          <p:cNvSpPr txBox="1"/>
          <p:nvPr/>
        </p:nvSpPr>
        <p:spPr>
          <a:xfrm>
            <a:off x="232066" y="527770"/>
            <a:ext cx="12130622" cy="59247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19050" tIns="19050" rIns="19050" bIns="19050" numCol="1" anchor="t">
            <a:spAutoFit/>
          </a:bodyPr>
          <a:lstStyle>
            <a:lvl1pPr defTabSz="325120">
              <a:defRPr sz="1800" b="0" cap="all">
                <a:solidFill>
                  <a:srgbClr val="1D1C21"/>
                </a:solidFill>
                <a:latin typeface="+mn-lt"/>
                <a:ea typeface="+mn-ea"/>
                <a:cs typeface="+mn-cs"/>
                <a:sym typeface="DM Sans Bold"/>
              </a:defRPr>
            </a:lvl1pPr>
          </a:lstStyle>
          <a:p>
            <a:pPr algn="ctr"/>
            <a:r>
              <a:rPr lang="en-US" sz="3600" b="1" dirty="0"/>
              <a:t>Global service </a:t>
            </a:r>
            <a:r>
              <a:rPr lang="en-US" sz="3600" b="1" dirty="0">
                <a:solidFill>
                  <a:srgbClr val="07A0E1"/>
                </a:solidFill>
              </a:rPr>
              <a:t>footprints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8CE778-72FE-D5BE-5C77-D9598F11C40F}"/>
              </a:ext>
            </a:extLst>
          </p:cNvPr>
          <p:cNvSpPr txBox="1"/>
          <p:nvPr/>
        </p:nvSpPr>
        <p:spPr>
          <a:xfrm>
            <a:off x="149228" y="5069693"/>
            <a:ext cx="31861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7A0E1"/>
                </a:solidFill>
                <a:latin typeface="Arial" panose="020B0604020202020204" pitchFamily="34" charset="0"/>
                <a:ea typeface="Nobile" pitchFamily="34" charset="-122"/>
                <a:cs typeface="Arial" panose="020B0604020202020204" pitchFamily="34" charset="0"/>
              </a:rPr>
              <a:t>Our Reach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7813D1-16BA-42AF-16BE-539C109A68EF}"/>
              </a:ext>
            </a:extLst>
          </p:cNvPr>
          <p:cNvSpPr txBox="1"/>
          <p:nvPr/>
        </p:nvSpPr>
        <p:spPr>
          <a:xfrm>
            <a:off x="156369" y="5353238"/>
            <a:ext cx="3305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North America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: USA, Canada, Mexico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Europe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: UK, Germany, France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Asia-Pacific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: India, </a:t>
            </a:r>
            <a:r>
              <a:rPr lang="en-US" sz="1400"/>
              <a:t>Philippines</a:t>
            </a:r>
            <a:r>
              <a:rPr lang="en-US" sz="1400" b="1"/>
              <a:t>, 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China, Japan, Australia, Singapore &amp; Sri Lanka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3DEC28-8F3C-5073-ECE1-D19EE4CC2FBE}"/>
              </a:ext>
            </a:extLst>
          </p:cNvPr>
          <p:cNvSpPr txBox="1"/>
          <p:nvPr/>
        </p:nvSpPr>
        <p:spPr>
          <a:xfrm>
            <a:off x="3593741" y="5999568"/>
            <a:ext cx="5004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75B5E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Worldwide coverage for efficient verification</a:t>
            </a:r>
            <a:endParaRPr lang="en-US" sz="1400" dirty="0">
              <a:solidFill>
                <a:srgbClr val="E75B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8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  <wetp:taskpane dockstate="right" visibility="0" width="525" row="3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2B3B5F6-2F8D-4BBC-ACAB-0B6D4F8AB26C}">
  <we:reference id="wa104381411" version="2.4.1.0" store="en-US" storeType="OMEX"/>
  <we:alternateReferences>
    <we:reference id="WA104381411" version="2.4.1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103B95A4-0852-49D5-9405-3430AE04F697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560</Words>
  <Application>Microsoft Office PowerPoint</Application>
  <PresentationFormat>Widescreen</PresentationFormat>
  <Paragraphs>156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Calibri-Italic</vt:lpstr>
      <vt:lpstr>Crimson Pro Semi Bold</vt:lpstr>
      <vt:lpstr>DM Sans Bold</vt:lpstr>
      <vt:lpstr>Montserrat</vt:lpstr>
      <vt:lpstr>Nobile</vt:lpstr>
      <vt:lpstr>Office Theme</vt:lpstr>
      <vt:lpstr>PowerPoint Presentation</vt:lpstr>
      <vt:lpstr>OUR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 Murthy</dc:creator>
  <cp:lastModifiedBy>Sharab Abhilash</cp:lastModifiedBy>
  <cp:revision>48</cp:revision>
  <dcterms:created xsi:type="dcterms:W3CDTF">2023-02-02T13:35:24Z</dcterms:created>
  <dcterms:modified xsi:type="dcterms:W3CDTF">2025-11-21T11:09:24Z</dcterms:modified>
</cp:coreProperties>
</file>